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0" r:id="rId1"/>
  </p:sldMasterIdLst>
  <p:sldIdLst>
    <p:sldId id="323" r:id="rId2"/>
    <p:sldId id="256" r:id="rId3"/>
    <p:sldId id="280" r:id="rId4"/>
    <p:sldId id="301" r:id="rId5"/>
    <p:sldId id="302" r:id="rId6"/>
    <p:sldId id="303" r:id="rId7"/>
    <p:sldId id="304" r:id="rId8"/>
    <p:sldId id="305" r:id="rId9"/>
    <p:sldId id="306" r:id="rId10"/>
    <p:sldId id="307" r:id="rId11"/>
    <p:sldId id="259" r:id="rId12"/>
    <p:sldId id="300" r:id="rId13"/>
    <p:sldId id="308" r:id="rId14"/>
    <p:sldId id="277" r:id="rId15"/>
    <p:sldId id="309" r:id="rId16"/>
    <p:sldId id="288" r:id="rId17"/>
    <p:sldId id="311" r:id="rId18"/>
    <p:sldId id="312" r:id="rId19"/>
    <p:sldId id="310" r:id="rId20"/>
    <p:sldId id="287" r:id="rId21"/>
    <p:sldId id="286" r:id="rId22"/>
    <p:sldId id="313" r:id="rId23"/>
    <p:sldId id="314" r:id="rId24"/>
    <p:sldId id="315" r:id="rId25"/>
    <p:sldId id="289" r:id="rId26"/>
    <p:sldId id="274" r:id="rId27"/>
    <p:sldId id="275" r:id="rId28"/>
    <p:sldId id="316" r:id="rId29"/>
    <p:sldId id="317" r:id="rId30"/>
    <p:sldId id="295" r:id="rId31"/>
    <p:sldId id="318" r:id="rId32"/>
    <p:sldId id="321" r:id="rId33"/>
    <p:sldId id="322" r:id="rId34"/>
    <p:sldId id="319" r:id="rId35"/>
    <p:sldId id="320" r:id="rId36"/>
    <p:sldId id="270" r:id="rId37"/>
    <p:sldId id="27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4/12/2020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77" y="2848021"/>
            <a:ext cx="10972800" cy="1143000"/>
          </a:xfrm>
        </p:spPr>
        <p:txBody>
          <a:bodyPr>
            <a:noAutofit/>
          </a:bodyPr>
          <a:lstStyle/>
          <a:p>
            <a:r>
              <a:rPr lang="en-US" sz="8000" dirty="0" smtClean="0">
                <a:solidFill>
                  <a:srgbClr val="7030A0"/>
                </a:solidFill>
              </a:rPr>
              <a:t>SOFTENING</a:t>
            </a:r>
            <a:endParaRPr lang="en-US" sz="8000"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(iv) BY RAISING</a:t>
            </a:r>
            <a:br>
              <a:rPr lang="en-US" b="1" u="sng" dirty="0" smtClean="0"/>
            </a:br>
            <a:endParaRPr lang="en-US" b="1" u="sng" dirty="0"/>
          </a:p>
        </p:txBody>
      </p:sp>
      <p:sp>
        <p:nvSpPr>
          <p:cNvPr id="3" name="Content Placeholder 2"/>
          <p:cNvSpPr>
            <a:spLocks noGrp="1"/>
          </p:cNvSpPr>
          <p:nvPr>
            <p:ph idx="1"/>
          </p:nvPr>
        </p:nvSpPr>
        <p:spPr/>
        <p:txBody>
          <a:bodyPr/>
          <a:lstStyle/>
          <a:p>
            <a:pPr algn="just"/>
            <a:r>
              <a:rPr lang="en-US" dirty="0" smtClean="0"/>
              <a:t> </a:t>
            </a:r>
            <a:r>
              <a:rPr lang="en-US" dirty="0" smtClean="0">
                <a:solidFill>
                  <a:srgbClr val="0070C0"/>
                </a:solidFill>
              </a:rPr>
              <a:t>It is an useful method for given both woven and knitted fabrics a warm and soft handle. It produces a hairy or pile surface.</a:t>
            </a:r>
          </a:p>
          <a:p>
            <a:pPr algn="just"/>
            <a:r>
              <a:rPr lang="en-US" dirty="0" smtClean="0">
                <a:solidFill>
                  <a:srgbClr val="0070C0"/>
                </a:solidFill>
              </a:rPr>
              <a:t>Raising machines with rollers covered with wire carding cloth are used. Both single acting and double acting raising  machines are used to produce pile fabrics. The production of a pile surface can make the fabric exceptionally soft depending on the length of the pile. The soft, warm handle is permanent.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274638"/>
            <a:ext cx="11599817" cy="835705"/>
          </a:xfrm>
        </p:spPr>
        <p:txBody>
          <a:bodyPr>
            <a:normAutofit/>
          </a:bodyPr>
          <a:lstStyle/>
          <a:p>
            <a:r>
              <a:rPr lang="en-US" b="1" u="sng" dirty="0" smtClean="0"/>
              <a:t>II. CHEMICAL METHOD USING SOFTENERS</a:t>
            </a:r>
            <a:endParaRPr lang="en-US" b="1" u="sng" dirty="0"/>
          </a:p>
        </p:txBody>
      </p:sp>
      <p:sp>
        <p:nvSpPr>
          <p:cNvPr id="4" name="Content Placeholder 3"/>
          <p:cNvSpPr>
            <a:spLocks noGrp="1"/>
          </p:cNvSpPr>
          <p:nvPr>
            <p:ph idx="1"/>
          </p:nvPr>
        </p:nvSpPr>
        <p:spPr>
          <a:xfrm>
            <a:off x="609600" y="1136469"/>
            <a:ext cx="9956800" cy="4989695"/>
          </a:xfrm>
        </p:spPr>
        <p:txBody>
          <a:bodyPr>
            <a:normAutofit fontScale="92500" lnSpcReduction="20000"/>
          </a:bodyPr>
          <a:lstStyle/>
          <a:p>
            <a:endParaRPr lang="en-US" sz="2400" dirty="0" smtClean="0"/>
          </a:p>
          <a:p>
            <a:pPr algn="just"/>
            <a:r>
              <a:rPr lang="en-US" sz="3500" dirty="0" smtClean="0">
                <a:solidFill>
                  <a:srgbClr val="0070C0"/>
                </a:solidFill>
              </a:rPr>
              <a:t>Fabric softeners ( also called fabric conditioner) is used to prevent static clings and make fabric softer i.e. softening agents are applied to textiles to improve their hand, drape, cutting, and sewing qualities.</a:t>
            </a:r>
          </a:p>
          <a:p>
            <a:pPr algn="just"/>
            <a:r>
              <a:rPr lang="en-US" sz="3500" dirty="0" smtClean="0">
                <a:solidFill>
                  <a:srgbClr val="0070C0"/>
                </a:solidFill>
              </a:rPr>
              <a:t>It is available as a liquid or as dryer sheets.</a:t>
            </a:r>
          </a:p>
          <a:p>
            <a:pPr algn="just"/>
            <a:r>
              <a:rPr lang="en-US" sz="3500" dirty="0" smtClean="0">
                <a:solidFill>
                  <a:srgbClr val="0070C0"/>
                </a:solidFill>
              </a:rPr>
              <a:t>Fabric softeners work by coating the surface of the cloth fibers with a thin layer of chemicals; these chemicals have lubricant properties and are electrically conductive, thus making the fibers feel smoother and preventing buildup of static electricity. </a:t>
            </a:r>
            <a:endParaRPr lang="en-US" sz="3500" dirty="0">
              <a:solidFill>
                <a:srgbClr val="0070C0"/>
              </a:solidFill>
            </a:endParaRPr>
          </a:p>
        </p:txBody>
      </p:sp>
    </p:spTree>
    <p:extLst>
      <p:ext uri="{BB962C8B-B14F-4D97-AF65-F5344CB8AC3E}">
        <p14:creationId xmlns:p14="http://schemas.microsoft.com/office/powerpoint/2010/main" xmlns="" val="2415532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REASONS FOR USING SOFTENERS </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As the textile material goes under various mechanical and chemical processes that make the surface of the material harsh.</a:t>
            </a:r>
          </a:p>
          <a:p>
            <a:pPr algn="just"/>
            <a:r>
              <a:rPr lang="en-US" dirty="0" smtClean="0">
                <a:solidFill>
                  <a:srgbClr val="0070C0"/>
                </a:solidFill>
              </a:rPr>
              <a:t>For example, removal of natural oils and waxes by scouring and bleaching.</a:t>
            </a:r>
          </a:p>
          <a:p>
            <a:pPr algn="just"/>
            <a:r>
              <a:rPr lang="en-US" dirty="0" smtClean="0">
                <a:solidFill>
                  <a:srgbClr val="0070C0"/>
                </a:solidFill>
              </a:rPr>
              <a:t>As consumers are much more caring about the touch of textile material. This is also the reason for using softeners.</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APPLICATIONS OF TEXTILE SOFTENERS IN PRACTICE</a:t>
            </a:r>
            <a:endParaRPr lang="en-US" b="1" u="sng" dirty="0"/>
          </a:p>
        </p:txBody>
      </p:sp>
      <p:sp>
        <p:nvSpPr>
          <p:cNvPr id="3" name="Content Placeholder 2"/>
          <p:cNvSpPr>
            <a:spLocks noGrp="1"/>
          </p:cNvSpPr>
          <p:nvPr>
            <p:ph idx="1"/>
          </p:nvPr>
        </p:nvSpPr>
        <p:spPr/>
        <p:txBody>
          <a:bodyPr/>
          <a:lstStyle/>
          <a:p>
            <a:pPr marL="0" lvl="0" indent="0" algn="just">
              <a:buClr>
                <a:schemeClr val="accent1"/>
              </a:buClr>
              <a:buSzPct val="80000"/>
              <a:buNone/>
              <a:defRPr/>
            </a:pPr>
            <a:r>
              <a:rPr lang="en-US" dirty="0">
                <a:solidFill>
                  <a:srgbClr val="0070C0"/>
                </a:solidFill>
              </a:rPr>
              <a:t>Here, the softening treatment is based on the surface application of oils, fats and waxes i.e. long chain fatty acids in one form or another. They can be classified into four main groups:</a:t>
            </a:r>
          </a:p>
          <a:p>
            <a:pPr marL="571500" lvl="0" indent="-571500" algn="just">
              <a:buClr>
                <a:schemeClr val="accent1"/>
              </a:buClr>
              <a:buSzPct val="80000"/>
              <a:buFont typeface="Wingdings 2"/>
              <a:buAutoNum type="romanLcParenBoth"/>
              <a:defRPr/>
            </a:pPr>
            <a:r>
              <a:rPr lang="en-US" dirty="0">
                <a:solidFill>
                  <a:srgbClr val="0070C0"/>
                </a:solidFill>
              </a:rPr>
              <a:t>Anionic softeners</a:t>
            </a:r>
          </a:p>
          <a:p>
            <a:pPr marL="571500" lvl="0" indent="-571500" algn="just">
              <a:buClr>
                <a:schemeClr val="accent1"/>
              </a:buClr>
              <a:buSzPct val="80000"/>
              <a:buFont typeface="Wingdings 2"/>
              <a:buAutoNum type="romanLcParenBoth"/>
              <a:defRPr/>
            </a:pPr>
            <a:r>
              <a:rPr lang="en-US" dirty="0">
                <a:solidFill>
                  <a:srgbClr val="0070C0"/>
                </a:solidFill>
              </a:rPr>
              <a:t>Cationic softeners</a:t>
            </a:r>
          </a:p>
          <a:p>
            <a:pPr marL="571500" lvl="0" indent="-571500" algn="just">
              <a:buClr>
                <a:schemeClr val="accent1"/>
              </a:buClr>
              <a:buSzPct val="80000"/>
              <a:buFont typeface="Wingdings 2"/>
              <a:buAutoNum type="romanLcParenBoth"/>
              <a:defRPr/>
            </a:pPr>
            <a:r>
              <a:rPr lang="en-US" dirty="0">
                <a:solidFill>
                  <a:srgbClr val="0070C0"/>
                </a:solidFill>
              </a:rPr>
              <a:t>Non-ionic softeners</a:t>
            </a:r>
          </a:p>
          <a:p>
            <a:pPr marL="571500" lvl="0" indent="-571500" algn="just">
              <a:buClr>
                <a:schemeClr val="accent1"/>
              </a:buClr>
              <a:buSzPct val="80000"/>
              <a:buFont typeface="Wingdings 2"/>
              <a:buAutoNum type="romanLcParenBoth"/>
              <a:defRPr/>
            </a:pPr>
            <a:r>
              <a:rPr lang="en-US" dirty="0">
                <a:solidFill>
                  <a:srgbClr val="0070C0"/>
                </a:solidFill>
              </a:rPr>
              <a:t>Reactive softeners</a:t>
            </a:r>
          </a:p>
          <a:p>
            <a:pPr algn="just"/>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2381"/>
          <a:stretch/>
        </p:blipFill>
        <p:spPr>
          <a:xfrm>
            <a:off x="3056709" y="378823"/>
            <a:ext cx="5225143" cy="6008914"/>
          </a:xfrm>
          <a:prstGeom prst="rect">
            <a:avLst/>
          </a:prstGeom>
        </p:spPr>
      </p:pic>
    </p:spTree>
    <p:extLst>
      <p:ext uri="{BB962C8B-B14F-4D97-AF65-F5344CB8AC3E}">
        <p14:creationId xmlns:p14="http://schemas.microsoft.com/office/powerpoint/2010/main" xmlns="" val="308478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ANIONIC SOFTENERS</a:t>
            </a:r>
            <a:br>
              <a:rPr lang="en-US" b="1" u="sng" dirty="0" smtClean="0"/>
            </a:br>
            <a:endParaRPr lang="en-US" b="1" u="sng" dirty="0"/>
          </a:p>
        </p:txBody>
      </p:sp>
      <p:sp>
        <p:nvSpPr>
          <p:cNvPr id="3" name="Content Placeholder 2"/>
          <p:cNvSpPr>
            <a:spLocks noGrp="1"/>
          </p:cNvSpPr>
          <p:nvPr>
            <p:ph idx="1"/>
          </p:nvPr>
        </p:nvSpPr>
        <p:spPr>
          <a:xfrm>
            <a:off x="609600" y="1600201"/>
            <a:ext cx="10972800" cy="5074919"/>
          </a:xfrm>
        </p:spPr>
        <p:txBody>
          <a:bodyPr>
            <a:noAutofit/>
          </a:bodyPr>
          <a:lstStyle/>
          <a:p>
            <a:pPr algn="just"/>
            <a:r>
              <a:rPr lang="en-US" dirty="0">
                <a:solidFill>
                  <a:srgbClr val="0070C0"/>
                </a:solidFill>
              </a:rPr>
              <a:t>Anionic softeners are heat stable at normal textile processing temperatures </a:t>
            </a:r>
            <a:r>
              <a:rPr lang="en-US" dirty="0" smtClean="0">
                <a:solidFill>
                  <a:srgbClr val="0070C0"/>
                </a:solidFill>
              </a:rPr>
              <a:t>and compatible </a:t>
            </a:r>
            <a:r>
              <a:rPr lang="en-US" dirty="0">
                <a:solidFill>
                  <a:srgbClr val="0070C0"/>
                </a:solidFill>
              </a:rPr>
              <a:t>with other components of dye and bleach baths. They can easily </a:t>
            </a:r>
            <a:r>
              <a:rPr lang="en-US" dirty="0" smtClean="0">
                <a:solidFill>
                  <a:srgbClr val="0070C0"/>
                </a:solidFill>
              </a:rPr>
              <a:t>be washed </a:t>
            </a:r>
            <a:r>
              <a:rPr lang="en-US" dirty="0">
                <a:solidFill>
                  <a:srgbClr val="0070C0"/>
                </a:solidFill>
              </a:rPr>
              <a:t>off and provide strong antistatic effects and good rewetting </a:t>
            </a:r>
            <a:r>
              <a:rPr lang="en-US" dirty="0" smtClean="0">
                <a:solidFill>
                  <a:srgbClr val="0070C0"/>
                </a:solidFill>
              </a:rPr>
              <a:t>properties because </a:t>
            </a:r>
            <a:r>
              <a:rPr lang="en-US" dirty="0">
                <a:solidFill>
                  <a:srgbClr val="0070C0"/>
                </a:solidFill>
              </a:rPr>
              <a:t>their anionic groups are oriented outward4,9 and are surrounded by a </a:t>
            </a:r>
            <a:r>
              <a:rPr lang="en-US" dirty="0" smtClean="0">
                <a:solidFill>
                  <a:srgbClr val="0070C0"/>
                </a:solidFill>
              </a:rPr>
              <a:t>thick hydration </a:t>
            </a:r>
            <a:r>
              <a:rPr lang="en-US" dirty="0">
                <a:solidFill>
                  <a:srgbClr val="0070C0"/>
                </a:solidFill>
              </a:rPr>
              <a:t>layer</a:t>
            </a:r>
            <a:r>
              <a:rPr lang="en-US" dirty="0" smtClean="0">
                <a:solidFill>
                  <a:srgbClr val="0070C0"/>
                </a:solidFill>
              </a:rPr>
              <a:t>.</a:t>
            </a:r>
          </a:p>
          <a:p>
            <a:pPr algn="just"/>
            <a:r>
              <a:rPr lang="en-US" dirty="0" err="1">
                <a:solidFill>
                  <a:srgbClr val="0070C0"/>
                </a:solidFill>
              </a:rPr>
              <a:t>Sulfonates</a:t>
            </a:r>
            <a:r>
              <a:rPr lang="en-US" dirty="0">
                <a:solidFill>
                  <a:srgbClr val="0070C0"/>
                </a:solidFill>
              </a:rPr>
              <a:t> are, in contrast to sulfates, </a:t>
            </a:r>
            <a:r>
              <a:rPr lang="en-US" dirty="0" err="1">
                <a:solidFill>
                  <a:srgbClr val="0070C0"/>
                </a:solidFill>
              </a:rPr>
              <a:t>resistent</a:t>
            </a:r>
            <a:r>
              <a:rPr lang="en-US" dirty="0">
                <a:solidFill>
                  <a:srgbClr val="0070C0"/>
                </a:solidFill>
              </a:rPr>
              <a:t> to hydrolysis </a:t>
            </a:r>
            <a:r>
              <a:rPr lang="en-US" dirty="0" smtClean="0">
                <a:solidFill>
                  <a:srgbClr val="0070C0"/>
                </a:solidFill>
              </a:rPr>
              <a:t>. </a:t>
            </a:r>
            <a:r>
              <a:rPr lang="en-US" dirty="0">
                <a:solidFill>
                  <a:srgbClr val="0070C0"/>
                </a:solidFill>
              </a:rPr>
              <a:t>They are often used for special applications, such as medical textiles, or </a:t>
            </a:r>
            <a:r>
              <a:rPr lang="en-US" dirty="0" smtClean="0">
                <a:solidFill>
                  <a:srgbClr val="0070C0"/>
                </a:solidFill>
              </a:rPr>
              <a:t>in combination </a:t>
            </a:r>
            <a:r>
              <a:rPr lang="en-US" dirty="0">
                <a:solidFill>
                  <a:srgbClr val="0070C0"/>
                </a:solidFill>
              </a:rPr>
              <a:t>with anionic fluorescent brightening agents.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8801" t="34842" r="9929" b="37205"/>
          <a:stretch/>
        </p:blipFill>
        <p:spPr>
          <a:xfrm>
            <a:off x="1110343" y="2312126"/>
            <a:ext cx="9875519" cy="3997234"/>
          </a:xfrm>
          <a:prstGeom prst="rect">
            <a:avLst/>
          </a:prstGeom>
        </p:spPr>
      </p:pic>
      <p:sp>
        <p:nvSpPr>
          <p:cNvPr id="4" name="TextBox 3"/>
          <p:cNvSpPr txBox="1"/>
          <p:nvPr/>
        </p:nvSpPr>
        <p:spPr>
          <a:xfrm>
            <a:off x="1110343" y="836023"/>
            <a:ext cx="9196251" cy="1323439"/>
          </a:xfrm>
          <a:prstGeom prst="rect">
            <a:avLst/>
          </a:prstGeom>
          <a:noFill/>
        </p:spPr>
        <p:txBody>
          <a:bodyPr wrap="square" rtlCol="0">
            <a:spAutoFit/>
          </a:bodyPr>
          <a:lstStyle/>
          <a:p>
            <a:pPr algn="ctr"/>
            <a:r>
              <a:rPr lang="en-US" sz="4000" dirty="0" smtClean="0"/>
              <a:t>Mechanism of the softening effect of anionic softeners</a:t>
            </a:r>
            <a:endParaRPr lang="en-US" sz="4000" dirty="0"/>
          </a:p>
        </p:txBody>
      </p:sp>
    </p:spTree>
    <p:extLst>
      <p:ext uri="{BB962C8B-B14F-4D97-AF65-F5344CB8AC3E}">
        <p14:creationId xmlns:p14="http://schemas.microsoft.com/office/powerpoint/2010/main" xmlns="" val="166876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ADVANTAGE OF ANIONIC SOFTENER </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Compatible with FBA’s</a:t>
            </a:r>
          </a:p>
          <a:p>
            <a:pPr algn="just"/>
            <a:r>
              <a:rPr lang="en-US" dirty="0" smtClean="0">
                <a:solidFill>
                  <a:srgbClr val="0070C0"/>
                </a:solidFill>
              </a:rPr>
              <a:t>Have good rewetting properties</a:t>
            </a:r>
          </a:p>
          <a:p>
            <a:pPr algn="just"/>
            <a:r>
              <a:rPr lang="en-US" dirty="0" smtClean="0">
                <a:solidFill>
                  <a:srgbClr val="0070C0"/>
                </a:solidFill>
              </a:rPr>
              <a:t>Do not tender </a:t>
            </a:r>
            <a:r>
              <a:rPr lang="en-US" dirty="0" err="1" smtClean="0">
                <a:solidFill>
                  <a:srgbClr val="0070C0"/>
                </a:solidFill>
              </a:rPr>
              <a:t>Sulphur</a:t>
            </a:r>
            <a:r>
              <a:rPr lang="en-US" dirty="0" smtClean="0">
                <a:solidFill>
                  <a:srgbClr val="0070C0"/>
                </a:solidFill>
              </a:rPr>
              <a:t>-dyed goods</a:t>
            </a:r>
          </a:p>
          <a:p>
            <a:pPr algn="just"/>
            <a:r>
              <a:rPr lang="en-US" dirty="0" smtClean="0">
                <a:solidFill>
                  <a:srgbClr val="0070C0"/>
                </a:solidFill>
              </a:rPr>
              <a:t>Used extensively on mechanically finished fabrics e.g. brushed, sheared, </a:t>
            </a:r>
            <a:r>
              <a:rPr lang="en-US" dirty="0" err="1" smtClean="0">
                <a:solidFill>
                  <a:srgbClr val="0070C0"/>
                </a:solidFill>
              </a:rPr>
              <a:t>sanforised</a:t>
            </a:r>
            <a:r>
              <a:rPr lang="en-US" dirty="0" smtClean="0">
                <a:solidFill>
                  <a:srgbClr val="0070C0"/>
                </a:solidFill>
              </a:rPr>
              <a:t>.</a:t>
            </a:r>
          </a:p>
          <a:p>
            <a:pPr>
              <a:buNone/>
            </a:pPr>
            <a:endParaRPr lang="en-US"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DISADVANTAGE OF ANIONIC SOFTENER </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Inferior in softness performance to </a:t>
            </a:r>
            <a:r>
              <a:rPr lang="en-US" dirty="0" err="1" smtClean="0">
                <a:solidFill>
                  <a:srgbClr val="0070C0"/>
                </a:solidFill>
              </a:rPr>
              <a:t>cationics</a:t>
            </a:r>
            <a:r>
              <a:rPr lang="en-US" dirty="0" smtClean="0">
                <a:solidFill>
                  <a:srgbClr val="0070C0"/>
                </a:solidFill>
              </a:rPr>
              <a:t> generally and sensitive to water hardness and electrolytes in the finished bath.</a:t>
            </a:r>
          </a:p>
          <a:p>
            <a:pPr algn="just"/>
            <a:r>
              <a:rPr lang="en-US" dirty="0" smtClean="0">
                <a:solidFill>
                  <a:srgbClr val="0070C0"/>
                </a:solidFill>
              </a:rPr>
              <a:t>Usually higher concentrations required and even then  cationic impart  softer feel</a:t>
            </a:r>
          </a:p>
          <a:p>
            <a:pPr algn="just"/>
            <a:r>
              <a:rPr lang="en-US" dirty="0" smtClean="0">
                <a:solidFill>
                  <a:srgbClr val="0070C0"/>
                </a:solidFill>
              </a:rPr>
              <a:t>Limited durability to laundering and dry cleaning</a:t>
            </a:r>
          </a:p>
          <a:p>
            <a:pPr algn="just"/>
            <a:r>
              <a:rPr lang="en-US" dirty="0" smtClean="0">
                <a:solidFill>
                  <a:srgbClr val="0070C0"/>
                </a:solidFill>
              </a:rPr>
              <a:t>Not exhaust from bath (except onto wool and nylon) and must be padded</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(ii) CATIONIC SOFTENERS </a:t>
            </a:r>
            <a:br>
              <a:rPr lang="en-US" b="1" u="sng" dirty="0" smtClean="0"/>
            </a:br>
            <a:endParaRPr lang="en-US" b="1" u="sng" dirty="0"/>
          </a:p>
        </p:txBody>
      </p:sp>
      <p:sp>
        <p:nvSpPr>
          <p:cNvPr id="3" name="Content Placeholder 2"/>
          <p:cNvSpPr>
            <a:spLocks noGrp="1"/>
          </p:cNvSpPr>
          <p:nvPr>
            <p:ph idx="1"/>
          </p:nvPr>
        </p:nvSpPr>
        <p:spPr/>
        <p:txBody>
          <a:bodyPr>
            <a:normAutofit/>
          </a:bodyPr>
          <a:lstStyle/>
          <a:p>
            <a:pPr algn="just">
              <a:buNone/>
            </a:pPr>
            <a:r>
              <a:rPr lang="en-US" dirty="0" smtClean="0">
                <a:solidFill>
                  <a:srgbClr val="0070C0"/>
                </a:solidFill>
              </a:rPr>
              <a:t>    Cationic </a:t>
            </a:r>
            <a:r>
              <a:rPr lang="en-US" dirty="0">
                <a:solidFill>
                  <a:srgbClr val="0070C0"/>
                </a:solidFill>
              </a:rPr>
              <a:t>softeners have the </a:t>
            </a:r>
            <a:r>
              <a:rPr lang="en-US" dirty="0" smtClean="0">
                <a:solidFill>
                  <a:srgbClr val="0070C0"/>
                </a:solidFill>
              </a:rPr>
              <a:t>best softness </a:t>
            </a:r>
            <a:r>
              <a:rPr lang="en-US" dirty="0">
                <a:solidFill>
                  <a:srgbClr val="0070C0"/>
                </a:solidFill>
              </a:rPr>
              <a:t>and are reasonably durable to laundering. They can be applied </a:t>
            </a:r>
            <a:r>
              <a:rPr lang="en-US" dirty="0" smtClean="0">
                <a:solidFill>
                  <a:srgbClr val="0070C0"/>
                </a:solidFill>
              </a:rPr>
              <a:t>by exhaustion </a:t>
            </a:r>
            <a:r>
              <a:rPr lang="en-US" dirty="0">
                <a:solidFill>
                  <a:srgbClr val="0070C0"/>
                </a:solidFill>
              </a:rPr>
              <a:t>to all </a:t>
            </a:r>
            <a:r>
              <a:rPr lang="en-US" dirty="0" err="1">
                <a:solidFill>
                  <a:srgbClr val="0070C0"/>
                </a:solidFill>
              </a:rPr>
              <a:t>fibres</a:t>
            </a:r>
            <a:r>
              <a:rPr lang="en-US" dirty="0">
                <a:solidFill>
                  <a:srgbClr val="0070C0"/>
                </a:solidFill>
              </a:rPr>
              <a:t> from a high liquor to goods ratio bath and they provide </a:t>
            </a:r>
            <a:r>
              <a:rPr lang="en-US" dirty="0" smtClean="0">
                <a:solidFill>
                  <a:srgbClr val="0070C0"/>
                </a:solidFill>
              </a:rPr>
              <a:t>a hydrophobic </a:t>
            </a:r>
            <a:r>
              <a:rPr lang="en-US" dirty="0">
                <a:solidFill>
                  <a:srgbClr val="0070C0"/>
                </a:solidFill>
              </a:rPr>
              <a:t>surface and poor rewetting properties, because their </a:t>
            </a:r>
            <a:r>
              <a:rPr lang="en-US" dirty="0" smtClean="0">
                <a:solidFill>
                  <a:srgbClr val="0070C0"/>
                </a:solidFill>
              </a:rPr>
              <a:t>hydrophobic groups </a:t>
            </a:r>
            <a:r>
              <a:rPr lang="en-US" dirty="0">
                <a:solidFill>
                  <a:srgbClr val="0070C0"/>
                </a:solidFill>
              </a:rPr>
              <a:t>are oriented away from the </a:t>
            </a:r>
            <a:r>
              <a:rPr lang="en-US" dirty="0" err="1">
                <a:solidFill>
                  <a:srgbClr val="0070C0"/>
                </a:solidFill>
              </a:rPr>
              <a:t>fibre</a:t>
            </a:r>
            <a:r>
              <a:rPr lang="en-US" dirty="0">
                <a:solidFill>
                  <a:srgbClr val="0070C0"/>
                </a:solidFill>
              </a:rPr>
              <a:t> </a:t>
            </a:r>
            <a:r>
              <a:rPr lang="en-US" dirty="0" err="1" smtClean="0">
                <a:solidFill>
                  <a:srgbClr val="0070C0"/>
                </a:solidFill>
              </a:rPr>
              <a:t>surface.They</a:t>
            </a:r>
            <a:r>
              <a:rPr lang="en-US" dirty="0" smtClean="0">
                <a:solidFill>
                  <a:srgbClr val="0070C0"/>
                </a:solidFill>
              </a:rPr>
              <a:t> </a:t>
            </a:r>
            <a:r>
              <a:rPr lang="en-US" dirty="0">
                <a:solidFill>
                  <a:srgbClr val="0070C0"/>
                </a:solidFill>
              </a:rPr>
              <a:t>are usually not </a:t>
            </a:r>
            <a:r>
              <a:rPr lang="en-US" dirty="0" smtClean="0">
                <a:solidFill>
                  <a:srgbClr val="0070C0"/>
                </a:solidFill>
              </a:rPr>
              <a:t>compatible with </a:t>
            </a:r>
            <a:r>
              <a:rPr lang="en-US" dirty="0">
                <a:solidFill>
                  <a:srgbClr val="0070C0"/>
                </a:solidFill>
              </a:rPr>
              <a:t>anionic products (precipitation of insoluble adducts).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263"/>
            <a:ext cx="9144000" cy="1054146"/>
          </a:xfrm>
        </p:spPr>
        <p:txBody>
          <a:bodyPr>
            <a:normAutofit/>
          </a:bodyPr>
          <a:lstStyle/>
          <a:p>
            <a:pPr algn="ctr"/>
            <a:r>
              <a:rPr lang="en-US" b="1" u="sng" dirty="0" smtClean="0"/>
              <a:t>SOFTENING</a:t>
            </a:r>
            <a:endParaRPr lang="en-US" b="1" u="sng" dirty="0"/>
          </a:p>
        </p:txBody>
      </p:sp>
      <p:sp>
        <p:nvSpPr>
          <p:cNvPr id="3" name="Subtitle 2"/>
          <p:cNvSpPr>
            <a:spLocks noGrp="1"/>
          </p:cNvSpPr>
          <p:nvPr>
            <p:ph type="subTitle" idx="1"/>
          </p:nvPr>
        </p:nvSpPr>
        <p:spPr>
          <a:xfrm>
            <a:off x="548640" y="1319348"/>
            <a:ext cx="11338559" cy="5264331"/>
          </a:xfrm>
        </p:spPr>
        <p:txBody>
          <a:bodyPr>
            <a:noAutofit/>
          </a:bodyPr>
          <a:lstStyle/>
          <a:p>
            <a:pPr marL="342900" indent="-342900" algn="just">
              <a:buFont typeface="Courier New" panose="02070309020205020404" pitchFamily="49" charset="0"/>
              <a:buChar char="o"/>
            </a:pPr>
            <a:r>
              <a:rPr lang="en-US" sz="2400" dirty="0" smtClean="0">
                <a:solidFill>
                  <a:srgbClr val="0070C0"/>
                </a:solidFill>
              </a:rPr>
              <a:t>All native fibers are associated with some oily, fatty, or waxy substance in the raw state, and its function appears to be mainly protective; the fibers are lubricated by the fatty product which is usually water repellent also. </a:t>
            </a:r>
          </a:p>
          <a:p>
            <a:pPr marL="342900" indent="-342900" algn="just">
              <a:buFont typeface="Courier New" panose="02070309020205020404" pitchFamily="49" charset="0"/>
              <a:buChar char="o"/>
            </a:pPr>
            <a:r>
              <a:rPr lang="en-US" sz="2400" dirty="0" smtClean="0">
                <a:solidFill>
                  <a:srgbClr val="0070C0"/>
                </a:solidFill>
              </a:rPr>
              <a:t>With the exception of silk, fibers become harsher when the fatty matter is removed from wool before spinning.</a:t>
            </a:r>
          </a:p>
          <a:p>
            <a:pPr marL="342900" indent="-342900" algn="just">
              <a:buFont typeface="Courier New" panose="02070309020205020404" pitchFamily="49" charset="0"/>
              <a:buChar char="o"/>
            </a:pPr>
            <a:r>
              <a:rPr lang="en-US" sz="2400" dirty="0" smtClean="0">
                <a:solidFill>
                  <a:srgbClr val="0070C0"/>
                </a:solidFill>
              </a:rPr>
              <a:t>Softness is very frequently required in textile materials which have been deprived of their natural fat or wax during the process of bleaching, dyeing, or printing. Certain coloring matters impart dryness and unpleasant handle to them which must be corrected before their satisfactory </a:t>
            </a:r>
            <a:r>
              <a:rPr lang="en-US" sz="2400" dirty="0" smtClean="0">
                <a:solidFill>
                  <a:srgbClr val="0070C0"/>
                </a:solidFill>
              </a:rPr>
              <a:t>uses.</a:t>
            </a:r>
          </a:p>
          <a:p>
            <a:pPr marL="342900" indent="-342900" algn="just">
              <a:buFont typeface="Courier New" panose="02070309020205020404" pitchFamily="49" charset="0"/>
              <a:buChar char="o"/>
            </a:pPr>
            <a:r>
              <a:rPr lang="en-US" sz="2400" dirty="0" smtClean="0">
                <a:solidFill>
                  <a:srgbClr val="0070C0"/>
                </a:solidFill>
              </a:rPr>
              <a:t>Softeners </a:t>
            </a:r>
            <a:r>
              <a:rPr lang="en-US" sz="2400" dirty="0" smtClean="0">
                <a:solidFill>
                  <a:srgbClr val="0070C0"/>
                </a:solidFill>
              </a:rPr>
              <a:t>may be applied as finish in themselves to impart softness, smoothness, fullness, suppleness, and flexibility, all of which affect draping properties, or as a method of modifying other finishing materials.</a:t>
            </a:r>
          </a:p>
          <a:p>
            <a:pPr algn="l"/>
            <a:endParaRPr lang="en-US" sz="3600" dirty="0" smtClean="0"/>
          </a:p>
          <a:p>
            <a:pPr algn="l"/>
            <a:endParaRPr lang="en-US" sz="3600" dirty="0"/>
          </a:p>
        </p:txBody>
      </p:sp>
    </p:spTree>
    <p:extLst>
      <p:ext uri="{BB962C8B-B14F-4D97-AF65-F5344CB8AC3E}">
        <p14:creationId xmlns:p14="http://schemas.microsoft.com/office/powerpoint/2010/main" xmlns="" val="4247122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9370" t="33682" r="9748" b="38156"/>
          <a:stretch/>
        </p:blipFill>
        <p:spPr>
          <a:xfrm>
            <a:off x="2037805" y="1802674"/>
            <a:ext cx="8438607" cy="4572000"/>
          </a:xfrm>
          <a:prstGeom prst="rect">
            <a:avLst/>
          </a:prstGeom>
        </p:spPr>
      </p:pic>
      <p:sp>
        <p:nvSpPr>
          <p:cNvPr id="3" name="TextBox 2"/>
          <p:cNvSpPr txBox="1"/>
          <p:nvPr/>
        </p:nvSpPr>
        <p:spPr>
          <a:xfrm>
            <a:off x="2116183" y="352697"/>
            <a:ext cx="8660674" cy="1323439"/>
          </a:xfrm>
          <a:prstGeom prst="rect">
            <a:avLst/>
          </a:prstGeom>
          <a:noFill/>
        </p:spPr>
        <p:txBody>
          <a:bodyPr wrap="square" rtlCol="0">
            <a:spAutoFit/>
          </a:bodyPr>
          <a:lstStyle/>
          <a:p>
            <a:pPr algn="ctr"/>
            <a:r>
              <a:rPr lang="en-US" sz="4000" dirty="0" smtClean="0"/>
              <a:t>Mechanism of the softening effect of cationic softener</a:t>
            </a:r>
            <a:endParaRPr lang="en-US" sz="4000" dirty="0"/>
          </a:p>
        </p:txBody>
      </p:sp>
    </p:spTree>
    <p:extLst>
      <p:ext uri="{BB962C8B-B14F-4D97-AF65-F5344CB8AC3E}">
        <p14:creationId xmlns:p14="http://schemas.microsoft.com/office/powerpoint/2010/main" xmlns="" val="1467119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2003" t="3428" r="4682"/>
          <a:stretch/>
        </p:blipFill>
        <p:spPr>
          <a:xfrm>
            <a:off x="3239589" y="235130"/>
            <a:ext cx="5538651" cy="6282095"/>
          </a:xfrm>
          <a:prstGeom prst="rect">
            <a:avLst/>
          </a:prstGeom>
        </p:spPr>
      </p:pic>
    </p:spTree>
    <p:extLst>
      <p:ext uri="{BB962C8B-B14F-4D97-AF65-F5344CB8AC3E}">
        <p14:creationId xmlns:p14="http://schemas.microsoft.com/office/powerpoint/2010/main" xmlns="" val="3513123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ADVANTAGE OF CATIONIC SOFTENERS</a:t>
            </a:r>
            <a:endParaRPr lang="en-US" b="1" u="sng" dirty="0"/>
          </a:p>
        </p:txBody>
      </p:sp>
      <p:sp>
        <p:nvSpPr>
          <p:cNvPr id="3" name="Content Placeholder 2"/>
          <p:cNvSpPr>
            <a:spLocks noGrp="1"/>
          </p:cNvSpPr>
          <p:nvPr>
            <p:ph idx="1"/>
          </p:nvPr>
        </p:nvSpPr>
        <p:spPr/>
        <p:txBody>
          <a:bodyPr/>
          <a:lstStyle/>
          <a:p>
            <a:pPr marL="514350" indent="-514350" algn="just">
              <a:buFont typeface="+mj-lt"/>
              <a:buAutoNum type="alphaLcPeriod"/>
            </a:pPr>
            <a:r>
              <a:rPr lang="en-US" dirty="0" smtClean="0">
                <a:solidFill>
                  <a:srgbClr val="0070C0"/>
                </a:solidFill>
              </a:rPr>
              <a:t>Soft, lofty, silky handle to most fabrics at low levels of add-on</a:t>
            </a:r>
          </a:p>
          <a:p>
            <a:pPr marL="514350" indent="-514350" algn="just">
              <a:buFont typeface="+mj-lt"/>
              <a:buAutoNum type="alphaLcPeriod"/>
            </a:pPr>
            <a:r>
              <a:rPr lang="en-US" dirty="0" smtClean="0">
                <a:solidFill>
                  <a:srgbClr val="0070C0"/>
                </a:solidFill>
              </a:rPr>
              <a:t>Substantive to most </a:t>
            </a:r>
            <a:r>
              <a:rPr lang="en-US" dirty="0" err="1" smtClean="0">
                <a:solidFill>
                  <a:srgbClr val="0070C0"/>
                </a:solidFill>
              </a:rPr>
              <a:t>fibres</a:t>
            </a:r>
            <a:endParaRPr lang="en-US" dirty="0" smtClean="0">
              <a:solidFill>
                <a:srgbClr val="0070C0"/>
              </a:solidFill>
            </a:endParaRPr>
          </a:p>
          <a:p>
            <a:pPr marL="514350" indent="-514350" algn="just">
              <a:buFont typeface="+mj-lt"/>
              <a:buAutoNum type="alphaLcPeriod"/>
            </a:pPr>
            <a:r>
              <a:rPr lang="en-US" dirty="0" smtClean="0">
                <a:solidFill>
                  <a:srgbClr val="0070C0"/>
                </a:solidFill>
              </a:rPr>
              <a:t>Good lubricant properties and often have positive effect on wet </a:t>
            </a:r>
            <a:r>
              <a:rPr lang="en-US" dirty="0" err="1" smtClean="0">
                <a:solidFill>
                  <a:srgbClr val="0070C0"/>
                </a:solidFill>
              </a:rPr>
              <a:t>fasteness</a:t>
            </a:r>
            <a:endParaRPr lang="en-US" dirty="0" smtClean="0">
              <a:solidFill>
                <a:srgbClr val="0070C0"/>
              </a:solidFill>
            </a:endParaRPr>
          </a:p>
          <a:p>
            <a:pPr marL="514350" indent="-514350" algn="just">
              <a:buFont typeface="+mj-lt"/>
              <a:buAutoNum type="alphaLcPeriod"/>
            </a:pPr>
            <a:r>
              <a:rPr lang="en-US" dirty="0" smtClean="0">
                <a:solidFill>
                  <a:srgbClr val="0070C0"/>
                </a:solidFill>
              </a:rPr>
              <a:t>Improve tear strength, abrasion resistance and </a:t>
            </a:r>
            <a:r>
              <a:rPr lang="en-US" dirty="0" err="1" smtClean="0">
                <a:solidFill>
                  <a:srgbClr val="0070C0"/>
                </a:solidFill>
              </a:rPr>
              <a:t>sewability</a:t>
            </a:r>
            <a:endParaRPr lang="en-US" dirty="0" smtClean="0">
              <a:solidFill>
                <a:srgbClr val="0070C0"/>
              </a:solidFill>
            </a:endParaRPr>
          </a:p>
          <a:p>
            <a:pPr marL="514350" indent="-514350" algn="just">
              <a:buFont typeface="+mj-lt"/>
              <a:buAutoNum type="alphaLcPeriod"/>
            </a:pPr>
            <a:r>
              <a:rPr lang="en-US" dirty="0" smtClean="0">
                <a:solidFill>
                  <a:srgbClr val="0070C0"/>
                </a:solidFill>
              </a:rPr>
              <a:t>Improve antistatic properties (especially on synthetics).</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DISADVANTAGE OF CATIONIC SOFTENERS</a:t>
            </a:r>
            <a:endParaRPr lang="en-US" b="1" u="sng" dirty="0"/>
          </a:p>
        </p:txBody>
      </p:sp>
      <p:sp>
        <p:nvSpPr>
          <p:cNvPr id="3" name="Content Placeholder 2"/>
          <p:cNvSpPr>
            <a:spLocks noGrp="1"/>
          </p:cNvSpPr>
          <p:nvPr>
            <p:ph idx="1"/>
          </p:nvPr>
        </p:nvSpPr>
        <p:spPr/>
        <p:txBody>
          <a:bodyPr/>
          <a:lstStyle/>
          <a:p>
            <a:pPr marL="514350" indent="-514350" algn="just">
              <a:buFont typeface="+mj-lt"/>
              <a:buAutoNum type="alphaLcPeriod"/>
            </a:pPr>
            <a:r>
              <a:rPr lang="en-US" dirty="0" smtClean="0">
                <a:solidFill>
                  <a:srgbClr val="0070C0"/>
                </a:solidFill>
              </a:rPr>
              <a:t>Incompatible with anionic auxiliaries including FBA’s</a:t>
            </a:r>
          </a:p>
          <a:p>
            <a:pPr marL="514350" indent="-514350" algn="just">
              <a:buFont typeface="+mj-lt"/>
              <a:buAutoNum type="alphaLcPeriod"/>
            </a:pPr>
            <a:r>
              <a:rPr lang="en-US" dirty="0" smtClean="0">
                <a:solidFill>
                  <a:srgbClr val="0070C0"/>
                </a:solidFill>
              </a:rPr>
              <a:t>Free amine causes yellowing and may change dye shade or affect light fastness</a:t>
            </a:r>
          </a:p>
          <a:p>
            <a:pPr marL="514350" indent="-514350" algn="just">
              <a:buFont typeface="+mj-lt"/>
              <a:buAutoNum type="alphaLcPeriod"/>
            </a:pPr>
            <a:r>
              <a:rPr lang="en-US" dirty="0" smtClean="0">
                <a:solidFill>
                  <a:srgbClr val="0070C0"/>
                </a:solidFill>
              </a:rPr>
              <a:t>May react with residual chlorine from bleach baths</a:t>
            </a:r>
          </a:p>
          <a:p>
            <a:pPr marL="514350" indent="-514350" algn="just">
              <a:buFont typeface="+mj-lt"/>
              <a:buAutoNum type="alphaLcPeriod"/>
            </a:pPr>
            <a:r>
              <a:rPr lang="en-US" dirty="0" err="1" smtClean="0">
                <a:solidFill>
                  <a:srgbClr val="0070C0"/>
                </a:solidFill>
              </a:rPr>
              <a:t>Adverslyy</a:t>
            </a:r>
            <a:r>
              <a:rPr lang="en-US" dirty="0" smtClean="0">
                <a:solidFill>
                  <a:srgbClr val="0070C0"/>
                </a:solidFill>
              </a:rPr>
              <a:t> affect soil removal properties</a:t>
            </a:r>
          </a:p>
          <a:p>
            <a:pPr marL="514350" indent="-514350" algn="just">
              <a:buFont typeface="+mj-lt"/>
              <a:buAutoNum type="alphaLcPeriod"/>
            </a:pPr>
            <a:r>
              <a:rPr lang="en-US" dirty="0" smtClean="0">
                <a:solidFill>
                  <a:srgbClr val="0070C0"/>
                </a:solidFill>
              </a:rPr>
              <a:t>Can cause tendering of </a:t>
            </a:r>
            <a:r>
              <a:rPr lang="en-US" dirty="0" err="1" smtClean="0">
                <a:solidFill>
                  <a:srgbClr val="0070C0"/>
                </a:solidFill>
              </a:rPr>
              <a:t>Sulphur</a:t>
            </a:r>
            <a:r>
              <a:rPr lang="en-US" dirty="0" smtClean="0">
                <a:solidFill>
                  <a:srgbClr val="0070C0"/>
                </a:solidFill>
              </a:rPr>
              <a:t> dyed fabrics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900" b="1" u="sng" dirty="0" smtClean="0"/>
              <a:t>(iii) NON IONIC SOFTENERS </a:t>
            </a:r>
            <a:br>
              <a:rPr lang="en-US" sz="4900" b="1" u="sng" dirty="0" smtClean="0"/>
            </a:br>
            <a:endParaRPr lang="en-US" sz="4900" b="1" u="sng"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rgbClr val="0070C0"/>
                </a:solidFill>
              </a:rPr>
              <a:t> They are generally condensation products of </a:t>
            </a:r>
            <a:r>
              <a:rPr lang="en-US" dirty="0" err="1" smtClean="0">
                <a:solidFill>
                  <a:srgbClr val="0070C0"/>
                </a:solidFill>
              </a:rPr>
              <a:t>stearic</a:t>
            </a:r>
            <a:r>
              <a:rPr lang="en-US" dirty="0" smtClean="0">
                <a:solidFill>
                  <a:srgbClr val="0070C0"/>
                </a:solidFill>
              </a:rPr>
              <a:t> and </a:t>
            </a:r>
            <a:r>
              <a:rPr lang="en-US" dirty="0" err="1" smtClean="0">
                <a:solidFill>
                  <a:srgbClr val="0070C0"/>
                </a:solidFill>
              </a:rPr>
              <a:t>palmitic</a:t>
            </a:r>
            <a:r>
              <a:rPr lang="en-US" dirty="0" smtClean="0">
                <a:solidFill>
                  <a:srgbClr val="0070C0"/>
                </a:solidFill>
              </a:rPr>
              <a:t> acid with ethylene oxide. </a:t>
            </a:r>
            <a:r>
              <a:rPr lang="en-US" dirty="0" err="1" smtClean="0">
                <a:solidFill>
                  <a:srgbClr val="0070C0"/>
                </a:solidFill>
              </a:rPr>
              <a:t>Igepals</a:t>
            </a:r>
            <a:r>
              <a:rPr lang="en-US" dirty="0" smtClean="0">
                <a:solidFill>
                  <a:srgbClr val="0070C0"/>
                </a:solidFill>
              </a:rPr>
              <a:t> are well known as non-ionic </a:t>
            </a:r>
            <a:r>
              <a:rPr lang="en-US" dirty="0" err="1" smtClean="0">
                <a:solidFill>
                  <a:srgbClr val="0070C0"/>
                </a:solidFill>
              </a:rPr>
              <a:t>softeners.The</a:t>
            </a:r>
            <a:r>
              <a:rPr lang="en-US" dirty="0" smtClean="0">
                <a:solidFill>
                  <a:srgbClr val="0070C0"/>
                </a:solidFill>
              </a:rPr>
              <a:t> main </a:t>
            </a:r>
            <a:r>
              <a:rPr lang="en-US" dirty="0" err="1" smtClean="0">
                <a:solidFill>
                  <a:srgbClr val="0070C0"/>
                </a:solidFill>
              </a:rPr>
              <a:t>characterstics</a:t>
            </a:r>
            <a:r>
              <a:rPr lang="en-US" dirty="0" smtClean="0">
                <a:solidFill>
                  <a:srgbClr val="0070C0"/>
                </a:solidFill>
              </a:rPr>
              <a:t> of non-</a:t>
            </a:r>
            <a:r>
              <a:rPr lang="en-US" dirty="0" err="1" smtClean="0">
                <a:solidFill>
                  <a:srgbClr val="0070C0"/>
                </a:solidFill>
              </a:rPr>
              <a:t>ionics</a:t>
            </a:r>
            <a:r>
              <a:rPr lang="en-US" dirty="0" smtClean="0">
                <a:solidFill>
                  <a:srgbClr val="0070C0"/>
                </a:solidFill>
              </a:rPr>
              <a:t> is their ‘cloud point’. </a:t>
            </a:r>
          </a:p>
          <a:p>
            <a:pPr algn="just"/>
            <a:r>
              <a:rPr lang="en-US" dirty="0" smtClean="0">
                <a:solidFill>
                  <a:srgbClr val="0070C0"/>
                </a:solidFill>
              </a:rPr>
              <a:t>Cloud point is the temperature at which the non-ionic product becomes insoluble. At a concentration of 1% solution. They have softening and fat emulsifying properties; they do not </a:t>
            </a:r>
            <a:r>
              <a:rPr lang="en-US" dirty="0" err="1" smtClean="0">
                <a:solidFill>
                  <a:srgbClr val="0070C0"/>
                </a:solidFill>
              </a:rPr>
              <a:t>discolour</a:t>
            </a:r>
            <a:r>
              <a:rPr lang="en-US" dirty="0" smtClean="0">
                <a:solidFill>
                  <a:srgbClr val="0070C0"/>
                </a:solidFill>
              </a:rPr>
              <a:t> the fabrics. </a:t>
            </a:r>
          </a:p>
          <a:p>
            <a:pPr algn="just"/>
            <a:r>
              <a:rPr lang="en-US" dirty="0" smtClean="0">
                <a:solidFill>
                  <a:srgbClr val="0070C0"/>
                </a:solidFill>
              </a:rPr>
              <a:t>They are marketed in the form of creamy pastes which can be diluted with hot water. They can be applied to the fabric by padding  (10-20 g/l) and drying.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8801" t="33905" r="8898" b="37333"/>
          <a:stretch/>
        </p:blipFill>
        <p:spPr>
          <a:xfrm>
            <a:off x="888274" y="1515291"/>
            <a:ext cx="9757955" cy="4963886"/>
          </a:xfrm>
          <a:prstGeom prst="rect">
            <a:avLst/>
          </a:prstGeom>
        </p:spPr>
      </p:pic>
      <p:sp>
        <p:nvSpPr>
          <p:cNvPr id="3" name="TextBox 2"/>
          <p:cNvSpPr txBox="1"/>
          <p:nvPr/>
        </p:nvSpPr>
        <p:spPr>
          <a:xfrm>
            <a:off x="1254034" y="548639"/>
            <a:ext cx="9300755" cy="707886"/>
          </a:xfrm>
          <a:prstGeom prst="rect">
            <a:avLst/>
          </a:prstGeom>
          <a:noFill/>
        </p:spPr>
        <p:txBody>
          <a:bodyPr wrap="square" rtlCol="0">
            <a:spAutoFit/>
          </a:bodyPr>
          <a:lstStyle/>
          <a:p>
            <a:pPr algn="ctr"/>
            <a:r>
              <a:rPr lang="en-US" sz="4000" dirty="0" smtClean="0"/>
              <a:t>Non-ionic softener : Mechanism</a:t>
            </a:r>
            <a:endParaRPr lang="en-US" sz="4000" dirty="0"/>
          </a:p>
        </p:txBody>
      </p:sp>
    </p:spTree>
    <p:extLst>
      <p:ext uri="{BB962C8B-B14F-4D97-AF65-F5344CB8AC3E}">
        <p14:creationId xmlns:p14="http://schemas.microsoft.com/office/powerpoint/2010/main" xmlns="" val="2408381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ADVANTAGE OF NON-IONIC SOFTENERS </a:t>
            </a:r>
            <a:br>
              <a:rPr lang="en-US" b="1" u="sng" dirty="0" smtClean="0"/>
            </a:br>
            <a:endParaRPr lang="en-US" b="1" u="sng" dirty="0"/>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rgbClr val="0070C0"/>
                </a:solidFill>
              </a:rPr>
              <a:t>They show high lubricity ( reduced surface tension)</a:t>
            </a:r>
          </a:p>
          <a:p>
            <a:pPr algn="just"/>
            <a:r>
              <a:rPr lang="en-US" dirty="0" smtClean="0">
                <a:solidFill>
                  <a:srgbClr val="0070C0"/>
                </a:solidFill>
              </a:rPr>
              <a:t>They are stable to extreme pH conditions and heat</a:t>
            </a:r>
          </a:p>
          <a:p>
            <a:pPr algn="just"/>
            <a:r>
              <a:rPr lang="en-US" dirty="0" smtClean="0">
                <a:solidFill>
                  <a:srgbClr val="0070C0"/>
                </a:solidFill>
              </a:rPr>
              <a:t>Reasonable price</a:t>
            </a:r>
          </a:p>
          <a:p>
            <a:pPr algn="just"/>
            <a:r>
              <a:rPr lang="en-US" dirty="0" smtClean="0">
                <a:solidFill>
                  <a:srgbClr val="0070C0"/>
                </a:solidFill>
              </a:rPr>
              <a:t>Compatible with most textile chemicals</a:t>
            </a:r>
          </a:p>
          <a:p>
            <a:pPr algn="just"/>
            <a:r>
              <a:rPr lang="en-US" dirty="0" smtClean="0">
                <a:solidFill>
                  <a:srgbClr val="0070C0"/>
                </a:solidFill>
              </a:rPr>
              <a:t>Most have good non-yellowing properties and usually do not cause shade change</a:t>
            </a:r>
          </a:p>
          <a:p>
            <a:pPr algn="just"/>
            <a:r>
              <a:rPr lang="en-US" dirty="0" smtClean="0">
                <a:solidFill>
                  <a:srgbClr val="0070C0"/>
                </a:solidFill>
              </a:rPr>
              <a:t>Compatible with cationic and anionic products including FBA’s and do not tender Sulphur-dyed goods</a:t>
            </a:r>
          </a:p>
          <a:p>
            <a:pPr algn="just"/>
            <a:r>
              <a:rPr lang="en-US" dirty="0" smtClean="0">
                <a:solidFill>
                  <a:srgbClr val="0070C0"/>
                </a:solidFill>
              </a:rPr>
              <a:t>Easily removed if reprocessing is necessary</a:t>
            </a:r>
          </a:p>
          <a:p>
            <a:endParaRPr lang="en-US" dirty="0"/>
          </a:p>
        </p:txBody>
      </p:sp>
    </p:spTree>
    <p:extLst>
      <p:ext uri="{BB962C8B-B14F-4D97-AF65-F5344CB8AC3E}">
        <p14:creationId xmlns:p14="http://schemas.microsoft.com/office/powerpoint/2010/main" xmlns="" val="2413525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DISADVANTAGE OF NON- IONIC SOFTENER</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Handle generally poorest out of anionic, cationic and non-ionic</a:t>
            </a:r>
          </a:p>
          <a:p>
            <a:pPr algn="just"/>
            <a:r>
              <a:rPr lang="en-US" dirty="0" smtClean="0">
                <a:solidFill>
                  <a:srgbClr val="0070C0"/>
                </a:solidFill>
              </a:rPr>
              <a:t>Usually have negative effect on wet fastness properties of dyes</a:t>
            </a:r>
          </a:p>
          <a:p>
            <a:pPr algn="just"/>
            <a:r>
              <a:rPr lang="en-US" dirty="0" smtClean="0">
                <a:solidFill>
                  <a:srgbClr val="0070C0"/>
                </a:solidFill>
              </a:rPr>
              <a:t>Cannot be easily applied and exhaust</a:t>
            </a:r>
            <a:endParaRPr lang="en-US" dirty="0">
              <a:solidFill>
                <a:srgbClr val="0070C0"/>
              </a:solidFill>
            </a:endParaRPr>
          </a:p>
        </p:txBody>
      </p:sp>
    </p:spTree>
    <p:extLst>
      <p:ext uri="{BB962C8B-B14F-4D97-AF65-F5344CB8AC3E}">
        <p14:creationId xmlns:p14="http://schemas.microsoft.com/office/powerpoint/2010/main" xmlns="" val="687835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smtClean="0"/>
              <a:t>(iv) REACTIVE SOFTENERS </a:t>
            </a:r>
            <a:r>
              <a:rPr lang="en-US" b="1" u="sng" dirty="0" smtClean="0"/>
              <a:t/>
            </a:r>
            <a:br>
              <a:rPr lang="en-US" b="1" u="sng" dirty="0" smtClean="0"/>
            </a:br>
            <a:endParaRPr lang="en-US" b="1" u="sng" dirty="0"/>
          </a:p>
        </p:txBody>
      </p:sp>
      <p:sp>
        <p:nvSpPr>
          <p:cNvPr id="3" name="Content Placeholder 2"/>
          <p:cNvSpPr>
            <a:spLocks noGrp="1"/>
          </p:cNvSpPr>
          <p:nvPr>
            <p:ph idx="1"/>
          </p:nvPr>
        </p:nvSpPr>
        <p:spPr/>
        <p:txBody>
          <a:bodyPr/>
          <a:lstStyle/>
          <a:p>
            <a:pPr marL="285750" indent="-285750" algn="just"/>
            <a:r>
              <a:rPr lang="en-US" dirty="0" smtClean="0">
                <a:solidFill>
                  <a:srgbClr val="0070C0"/>
                </a:solidFill>
              </a:rPr>
              <a:t> These softeners chemically combine with textile </a:t>
            </a:r>
            <a:r>
              <a:rPr lang="en-US" dirty="0" err="1" smtClean="0">
                <a:solidFill>
                  <a:srgbClr val="0070C0"/>
                </a:solidFill>
              </a:rPr>
              <a:t>fibres</a:t>
            </a:r>
            <a:r>
              <a:rPr lang="en-US" dirty="0" smtClean="0">
                <a:solidFill>
                  <a:srgbClr val="0070C0"/>
                </a:solidFill>
              </a:rPr>
              <a:t> and give a permanent softening action.</a:t>
            </a:r>
          </a:p>
          <a:p>
            <a:pPr marL="285750" indent="-285750" algn="just"/>
            <a:r>
              <a:rPr lang="en-US" dirty="0" smtClean="0">
                <a:solidFill>
                  <a:srgbClr val="0070C0"/>
                </a:solidFill>
              </a:rPr>
              <a:t> They also produce water-repellent finishes. One well known reactive softener is </a:t>
            </a:r>
            <a:r>
              <a:rPr lang="en-US" dirty="0" err="1" smtClean="0">
                <a:solidFill>
                  <a:srgbClr val="0070C0"/>
                </a:solidFill>
              </a:rPr>
              <a:t>octadecyl</a:t>
            </a:r>
            <a:r>
              <a:rPr lang="en-US" dirty="0" smtClean="0">
                <a:solidFill>
                  <a:srgbClr val="0070C0"/>
                </a:solidFill>
              </a:rPr>
              <a:t> </a:t>
            </a:r>
            <a:r>
              <a:rPr lang="en-US" dirty="0" err="1" smtClean="0">
                <a:solidFill>
                  <a:srgbClr val="0070C0"/>
                </a:solidFill>
              </a:rPr>
              <a:t>oxymethyl</a:t>
            </a:r>
            <a:r>
              <a:rPr lang="en-US" dirty="0" smtClean="0">
                <a:solidFill>
                  <a:srgbClr val="0070C0"/>
                </a:solidFill>
              </a:rPr>
              <a:t> </a:t>
            </a:r>
            <a:r>
              <a:rPr lang="en-US" dirty="0" err="1" smtClean="0">
                <a:solidFill>
                  <a:srgbClr val="0070C0"/>
                </a:solidFill>
              </a:rPr>
              <a:t>pyridinium</a:t>
            </a:r>
            <a:r>
              <a:rPr lang="en-US" dirty="0" smtClean="0">
                <a:solidFill>
                  <a:srgbClr val="0070C0"/>
                </a:solidFill>
              </a:rPr>
              <a:t> chloride; another product is </a:t>
            </a:r>
            <a:r>
              <a:rPr lang="en-US" dirty="0" err="1" smtClean="0">
                <a:solidFill>
                  <a:srgbClr val="0070C0"/>
                </a:solidFill>
              </a:rPr>
              <a:t>Velan</a:t>
            </a:r>
            <a:r>
              <a:rPr lang="en-US" dirty="0" smtClean="0">
                <a:solidFill>
                  <a:srgbClr val="0070C0"/>
                </a:solidFill>
              </a:rPr>
              <a:t> PF which is </a:t>
            </a:r>
            <a:r>
              <a:rPr lang="en-US" dirty="0" err="1" smtClean="0">
                <a:solidFill>
                  <a:srgbClr val="0070C0"/>
                </a:solidFill>
              </a:rPr>
              <a:t>stearyl</a:t>
            </a:r>
            <a:r>
              <a:rPr lang="en-US" dirty="0" smtClean="0">
                <a:solidFill>
                  <a:srgbClr val="0070C0"/>
                </a:solidFill>
              </a:rPr>
              <a:t> </a:t>
            </a:r>
            <a:r>
              <a:rPr lang="en-US" dirty="0" err="1" smtClean="0">
                <a:solidFill>
                  <a:srgbClr val="0070C0"/>
                </a:solidFill>
              </a:rPr>
              <a:t>amido</a:t>
            </a:r>
            <a:r>
              <a:rPr lang="en-US" dirty="0" smtClean="0">
                <a:solidFill>
                  <a:srgbClr val="0070C0"/>
                </a:solidFill>
              </a:rPr>
              <a:t> methyl </a:t>
            </a:r>
            <a:r>
              <a:rPr lang="en-US" dirty="0" err="1" smtClean="0">
                <a:solidFill>
                  <a:srgbClr val="0070C0"/>
                </a:solidFill>
              </a:rPr>
              <a:t>pyridinium</a:t>
            </a:r>
            <a:r>
              <a:rPr lang="en-US" dirty="0" smtClean="0">
                <a:solidFill>
                  <a:srgbClr val="0070C0"/>
                </a:solidFill>
              </a:rPr>
              <a:t> chloride. </a:t>
            </a:r>
          </a:p>
          <a:p>
            <a:pPr marL="285750" indent="-285750" algn="just"/>
            <a:r>
              <a:rPr lang="en-US" dirty="0" smtClean="0">
                <a:solidFill>
                  <a:srgbClr val="0070C0"/>
                </a:solidFill>
              </a:rPr>
              <a:t>It is applied by padding (1-2 g/l) to any kind of </a:t>
            </a:r>
            <a:r>
              <a:rPr lang="en-US" dirty="0" err="1" smtClean="0">
                <a:solidFill>
                  <a:srgbClr val="0070C0"/>
                </a:solidFill>
              </a:rPr>
              <a:t>fibre</a:t>
            </a:r>
            <a:r>
              <a:rPr lang="en-US" dirty="0" smtClean="0">
                <a:solidFill>
                  <a:srgbClr val="0070C0"/>
                </a:solidFill>
              </a:rPr>
              <a:t> together  with sodium acetate, squeezed, dried, cured and washed.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457200" indent="-457200" algn="just"/>
            <a:r>
              <a:rPr lang="en-US" dirty="0" smtClean="0">
                <a:solidFill>
                  <a:srgbClr val="0070C0"/>
                </a:solidFill>
              </a:rPr>
              <a:t>It reacts with –OH group of cellulose and form covalent bond and gives permanent finish.</a:t>
            </a:r>
          </a:p>
          <a:p>
            <a:pPr marL="457200" indent="-457200" algn="just"/>
            <a:r>
              <a:rPr lang="en-US" dirty="0" smtClean="0">
                <a:solidFill>
                  <a:srgbClr val="0070C0"/>
                </a:solidFill>
              </a:rPr>
              <a:t> It gives a permanent soft water-repellent finish but tends to become yellow on storage.</a:t>
            </a:r>
          </a:p>
          <a:p>
            <a:pPr marL="457200" indent="-457200" algn="just"/>
            <a:r>
              <a:rPr lang="en-US" dirty="0" smtClean="0">
                <a:solidFill>
                  <a:srgbClr val="0070C0"/>
                </a:solidFill>
              </a:rPr>
              <a:t>Temperature: 90 degree Celsius     Time: 4-5 minutes</a:t>
            </a:r>
          </a:p>
          <a:p>
            <a:pPr>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0987" t="45219" r="9972" b="46840"/>
          <a:stretch/>
        </p:blipFill>
        <p:spPr>
          <a:xfrm>
            <a:off x="2403565" y="4493622"/>
            <a:ext cx="6753497" cy="18810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DESIRABLE PROPERTIES OF TEXTILE SOFTENERS</a:t>
            </a:r>
            <a:endParaRPr lang="en-US" b="1" u="sng" dirty="0"/>
          </a:p>
        </p:txBody>
      </p:sp>
      <p:sp>
        <p:nvSpPr>
          <p:cNvPr id="3" name="Content Placeholder 2"/>
          <p:cNvSpPr>
            <a:spLocks noGrp="1"/>
          </p:cNvSpPr>
          <p:nvPr>
            <p:ph idx="1"/>
          </p:nvPr>
        </p:nvSpPr>
        <p:spPr>
          <a:xfrm>
            <a:off x="609600" y="1600201"/>
            <a:ext cx="10972800" cy="4813662"/>
          </a:xfrm>
        </p:spPr>
        <p:txBody>
          <a:bodyPr>
            <a:normAutofit/>
          </a:bodyPr>
          <a:lstStyle/>
          <a:p>
            <a:pPr algn="just">
              <a:buFont typeface="Wingdings" panose="05000000000000000000" pitchFamily="2" charset="2"/>
              <a:buChar char="v"/>
            </a:pPr>
            <a:r>
              <a:rPr lang="en-US" dirty="0" smtClean="0">
                <a:solidFill>
                  <a:srgbClr val="0070C0"/>
                </a:solidFill>
              </a:rPr>
              <a:t>Easy handling </a:t>
            </a:r>
          </a:p>
          <a:p>
            <a:pPr algn="just">
              <a:buFont typeface="Wingdings" panose="05000000000000000000" pitchFamily="2" charset="2"/>
              <a:buChar char="v"/>
            </a:pPr>
            <a:r>
              <a:rPr lang="en-US" dirty="0" smtClean="0">
                <a:solidFill>
                  <a:srgbClr val="0070C0"/>
                </a:solidFill>
              </a:rPr>
              <a:t>Good compatibility to chemicals, easy to combine</a:t>
            </a:r>
          </a:p>
          <a:p>
            <a:pPr algn="just">
              <a:buFont typeface="Wingdings" panose="05000000000000000000" pitchFamily="2" charset="2"/>
              <a:buChar char="v"/>
            </a:pPr>
            <a:r>
              <a:rPr lang="en-US" dirty="0" smtClean="0">
                <a:solidFill>
                  <a:srgbClr val="0070C0"/>
                </a:solidFill>
              </a:rPr>
              <a:t>Stable to high temperatures, not volatile by water </a:t>
            </a:r>
            <a:r>
              <a:rPr lang="en-US" dirty="0" err="1" smtClean="0">
                <a:solidFill>
                  <a:srgbClr val="0070C0"/>
                </a:solidFill>
              </a:rPr>
              <a:t>vapour</a:t>
            </a:r>
            <a:r>
              <a:rPr lang="en-US" dirty="0" smtClean="0">
                <a:solidFill>
                  <a:srgbClr val="0070C0"/>
                </a:solidFill>
              </a:rPr>
              <a:t>.</a:t>
            </a:r>
          </a:p>
          <a:p>
            <a:pPr algn="just">
              <a:buFont typeface="Wingdings" panose="05000000000000000000" pitchFamily="2" charset="2"/>
              <a:buChar char="v"/>
            </a:pPr>
            <a:r>
              <a:rPr lang="en-US" dirty="0" smtClean="0">
                <a:solidFill>
                  <a:srgbClr val="0070C0"/>
                </a:solidFill>
              </a:rPr>
              <a:t>No yellowing</a:t>
            </a:r>
          </a:p>
          <a:p>
            <a:pPr algn="just">
              <a:buFont typeface="Wingdings" panose="05000000000000000000" pitchFamily="2" charset="2"/>
              <a:buChar char="v"/>
            </a:pPr>
            <a:r>
              <a:rPr lang="en-US" dirty="0" smtClean="0">
                <a:solidFill>
                  <a:srgbClr val="0070C0"/>
                </a:solidFill>
              </a:rPr>
              <a:t>No effect on fastnesses.</a:t>
            </a:r>
          </a:p>
          <a:p>
            <a:pPr algn="just">
              <a:buFont typeface="Wingdings" panose="05000000000000000000" pitchFamily="2" charset="2"/>
              <a:buChar char="v"/>
            </a:pPr>
            <a:r>
              <a:rPr lang="en-US" dirty="0" smtClean="0">
                <a:solidFill>
                  <a:srgbClr val="0070C0"/>
                </a:solidFill>
              </a:rPr>
              <a:t>No colour shade change</a:t>
            </a:r>
          </a:p>
          <a:p>
            <a:pPr algn="just">
              <a:buFont typeface="Wingdings" panose="05000000000000000000" pitchFamily="2" charset="2"/>
              <a:buChar char="v"/>
            </a:pPr>
            <a:r>
              <a:rPr lang="en-US" dirty="0" smtClean="0">
                <a:solidFill>
                  <a:srgbClr val="0070C0"/>
                </a:solidFill>
              </a:rPr>
              <a:t>Low foaming, stable to shearing, no deposits on rollers</a:t>
            </a:r>
          </a:p>
          <a:p>
            <a:pPr algn="just">
              <a:buNone/>
            </a:pPr>
            <a:r>
              <a:rPr lang="en-US" dirty="0">
                <a:solidFill>
                  <a:srgbClr val="0070C0"/>
                </a:solidFill>
              </a:rPr>
              <a:t> </a:t>
            </a:r>
            <a:r>
              <a:rPr lang="en-US" dirty="0" smtClean="0">
                <a:solidFill>
                  <a:srgbClr val="0070C0"/>
                </a:solidFill>
              </a:rPr>
              <a:t>                                                                                      cont…..</a:t>
            </a:r>
          </a:p>
          <a:p>
            <a:pPr marL="0" indent="0">
              <a:buNone/>
            </a:pPr>
            <a:endParaRPr lang="en-US" dirty="0"/>
          </a:p>
        </p:txBody>
      </p:sp>
    </p:spTree>
    <p:extLst>
      <p:ext uri="{BB962C8B-B14F-4D97-AF65-F5344CB8AC3E}">
        <p14:creationId xmlns:p14="http://schemas.microsoft.com/office/powerpoint/2010/main" xmlns="" val="54984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ADVANTAGE OF REACTIVE SOFTENERS</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The softening effect of reactive softener is durable</a:t>
            </a:r>
          </a:p>
          <a:p>
            <a:pPr algn="just"/>
            <a:r>
              <a:rPr lang="en-US" dirty="0" smtClean="0">
                <a:solidFill>
                  <a:srgbClr val="0070C0"/>
                </a:solidFill>
              </a:rPr>
              <a:t>It does not cause yellowing problem</a:t>
            </a:r>
          </a:p>
          <a:p>
            <a:pPr algn="just"/>
            <a:r>
              <a:rPr lang="en-US" dirty="0" smtClean="0">
                <a:solidFill>
                  <a:srgbClr val="0070C0"/>
                </a:solidFill>
              </a:rPr>
              <a:t>In case of resin finished fabrics, it minimizes the loss in tensile strength, tear strength and abrasion resistance</a:t>
            </a:r>
          </a:p>
          <a:p>
            <a:pPr algn="just"/>
            <a:r>
              <a:rPr lang="en-US" dirty="0" smtClean="0">
                <a:solidFill>
                  <a:srgbClr val="0070C0"/>
                </a:solidFill>
              </a:rPr>
              <a:t>Application is easy</a:t>
            </a:r>
          </a:p>
          <a:p>
            <a:pPr marL="0" indent="0" algn="just">
              <a:buNone/>
            </a:pPr>
            <a:r>
              <a:rPr lang="en-US" dirty="0">
                <a:solidFill>
                  <a:srgbClr val="0070C0"/>
                </a:solidFill>
              </a:rPr>
              <a:t> </a:t>
            </a:r>
            <a:r>
              <a:rPr lang="en-US" dirty="0" smtClean="0">
                <a:solidFill>
                  <a:srgbClr val="0070C0"/>
                </a:solidFill>
              </a:rPr>
              <a:t> </a:t>
            </a:r>
          </a:p>
          <a:p>
            <a:pPr marL="0" indent="0">
              <a:buNone/>
            </a:pPr>
            <a:r>
              <a:rPr lang="en-US" dirty="0" smtClean="0"/>
              <a:t>DISADVANTAGE: </a:t>
            </a:r>
            <a:r>
              <a:rPr lang="en-US" dirty="0" smtClean="0">
                <a:solidFill>
                  <a:srgbClr val="0070C0"/>
                </a:solidFill>
              </a:rPr>
              <a:t>The reactive softener is comparatively costly than other softener.</a:t>
            </a:r>
            <a:endParaRPr lang="en-US" dirty="0">
              <a:solidFill>
                <a:srgbClr val="0070C0"/>
              </a:solidFill>
            </a:endParaRPr>
          </a:p>
        </p:txBody>
      </p:sp>
    </p:spTree>
    <p:extLst>
      <p:ext uri="{BB962C8B-B14F-4D97-AF65-F5344CB8AC3E}">
        <p14:creationId xmlns:p14="http://schemas.microsoft.com/office/powerpoint/2010/main" xmlns="" val="1362703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SILICONE SOFTENERS </a:t>
            </a:r>
            <a:br>
              <a:rPr lang="en-US" b="1" u="sng" dirty="0" smtClean="0"/>
            </a:br>
            <a:endParaRPr lang="en-US" b="1" u="sng" dirty="0"/>
          </a:p>
        </p:txBody>
      </p:sp>
      <p:sp>
        <p:nvSpPr>
          <p:cNvPr id="3" name="Content Placeholder 2"/>
          <p:cNvSpPr>
            <a:spLocks noGrp="1"/>
          </p:cNvSpPr>
          <p:nvPr>
            <p:ph idx="1"/>
          </p:nvPr>
        </p:nvSpPr>
        <p:spPr>
          <a:xfrm>
            <a:off x="300446" y="1045029"/>
            <a:ext cx="11586754" cy="5603965"/>
          </a:xfrm>
        </p:spPr>
        <p:txBody>
          <a:bodyPr>
            <a:normAutofit fontScale="85000" lnSpcReduction="20000"/>
          </a:bodyPr>
          <a:lstStyle/>
          <a:p>
            <a:pPr algn="just">
              <a:buFont typeface="Wingdings" pitchFamily="2" charset="2"/>
              <a:buChar char="q"/>
            </a:pPr>
            <a:r>
              <a:rPr lang="en-US" sz="3800" dirty="0" smtClean="0">
                <a:solidFill>
                  <a:srgbClr val="0070C0"/>
                </a:solidFill>
              </a:rPr>
              <a:t>They provide </a:t>
            </a:r>
          </a:p>
          <a:p>
            <a:pPr marL="285750" indent="-285750" algn="just"/>
            <a:r>
              <a:rPr lang="en-US" sz="3800" dirty="0" smtClean="0">
                <a:solidFill>
                  <a:srgbClr val="0070C0"/>
                </a:solidFill>
              </a:rPr>
              <a:t>Very high softness</a:t>
            </a:r>
          </a:p>
          <a:p>
            <a:pPr marL="285750" indent="-285750" algn="just"/>
            <a:r>
              <a:rPr lang="en-US" sz="3800" dirty="0" smtClean="0">
                <a:solidFill>
                  <a:srgbClr val="0070C0"/>
                </a:solidFill>
              </a:rPr>
              <a:t>Special unique hand</a:t>
            </a:r>
          </a:p>
          <a:p>
            <a:pPr marL="285750" indent="-285750" algn="just"/>
            <a:r>
              <a:rPr lang="en-US" sz="3800" dirty="0" smtClean="0">
                <a:solidFill>
                  <a:srgbClr val="0070C0"/>
                </a:solidFill>
              </a:rPr>
              <a:t>High lubricity</a:t>
            </a:r>
          </a:p>
          <a:p>
            <a:pPr marL="285750" indent="-285750" algn="just"/>
            <a:r>
              <a:rPr lang="en-US" sz="3800" dirty="0" smtClean="0">
                <a:solidFill>
                  <a:srgbClr val="0070C0"/>
                </a:solidFill>
              </a:rPr>
              <a:t>Good sew ability</a:t>
            </a:r>
          </a:p>
          <a:p>
            <a:pPr marL="285750" indent="-285750" algn="just"/>
            <a:r>
              <a:rPr lang="en-US" sz="3800" dirty="0" smtClean="0">
                <a:solidFill>
                  <a:srgbClr val="0070C0"/>
                </a:solidFill>
              </a:rPr>
              <a:t>Elastic resilience , crease recovery, abrasion resistance and tear strength</a:t>
            </a:r>
          </a:p>
          <a:p>
            <a:pPr marL="285750" indent="-285750" algn="just">
              <a:buFont typeface="Wingdings" pitchFamily="2" charset="2"/>
              <a:buChar char="q"/>
            </a:pPr>
            <a:r>
              <a:rPr lang="en-US" sz="3800" dirty="0" smtClean="0">
                <a:solidFill>
                  <a:srgbClr val="0070C0"/>
                </a:solidFill>
              </a:rPr>
              <a:t>They show</a:t>
            </a:r>
          </a:p>
          <a:p>
            <a:pPr marL="285750" indent="-285750" algn="just">
              <a:buFont typeface="Wingdings" panose="05000000000000000000" pitchFamily="2" charset="2"/>
              <a:buChar char="v"/>
            </a:pPr>
            <a:r>
              <a:rPr lang="en-US" sz="3800" dirty="0" smtClean="0">
                <a:solidFill>
                  <a:srgbClr val="0070C0"/>
                </a:solidFill>
              </a:rPr>
              <a:t>Good temp stability and durability</a:t>
            </a:r>
          </a:p>
          <a:p>
            <a:pPr marL="285750" indent="-285750" algn="just">
              <a:buFont typeface="Wingdings" panose="05000000000000000000" pitchFamily="2" charset="2"/>
              <a:buChar char="v"/>
            </a:pPr>
            <a:r>
              <a:rPr lang="en-US" sz="3800" dirty="0" smtClean="0">
                <a:solidFill>
                  <a:srgbClr val="0070C0"/>
                </a:solidFill>
              </a:rPr>
              <a:t> with a high degree of permanence for those products that form cross linked films and the range of properties from hydrophobic to hydrophilic.</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SILICONE SOFTENERS</a:t>
            </a:r>
            <a:endParaRPr lang="en-US" b="1" u="sng" dirty="0"/>
          </a:p>
        </p:txBody>
      </p:sp>
      <p:sp>
        <p:nvSpPr>
          <p:cNvPr id="3" name="Content Placeholder 2"/>
          <p:cNvSpPr>
            <a:spLocks noGrp="1"/>
          </p:cNvSpPr>
          <p:nvPr>
            <p:ph idx="1"/>
          </p:nvPr>
        </p:nvSpPr>
        <p:spPr/>
        <p:txBody>
          <a:bodyPr>
            <a:normAutofit fontScale="92500" lnSpcReduction="20000"/>
          </a:bodyPr>
          <a:lstStyle/>
          <a:p>
            <a:pPr marL="285750" indent="-285750" algn="just">
              <a:buFont typeface="Wingdings" panose="05000000000000000000" pitchFamily="2" charset="2"/>
              <a:buChar char="Ø"/>
            </a:pPr>
            <a:r>
              <a:rPr lang="en-US" dirty="0" smtClean="0">
                <a:solidFill>
                  <a:srgbClr val="0070C0"/>
                </a:solidFill>
              </a:rPr>
              <a:t>In case of cellulose, wool ,silk and polyamide </a:t>
            </a:r>
            <a:r>
              <a:rPr lang="en-US" dirty="0" err="1" smtClean="0">
                <a:solidFill>
                  <a:srgbClr val="0070C0"/>
                </a:solidFill>
              </a:rPr>
              <a:t>fibres</a:t>
            </a:r>
            <a:r>
              <a:rPr lang="en-US" dirty="0" smtClean="0">
                <a:solidFill>
                  <a:srgbClr val="0070C0"/>
                </a:solidFill>
              </a:rPr>
              <a:t> ,there are strong  </a:t>
            </a:r>
            <a:r>
              <a:rPr lang="en-US" sz="3500" dirty="0" smtClean="0">
                <a:solidFill>
                  <a:srgbClr val="0070C0"/>
                </a:solidFill>
              </a:rPr>
              <a:t>hydrogen</a:t>
            </a:r>
            <a:r>
              <a:rPr lang="en-US" dirty="0" smtClean="0">
                <a:solidFill>
                  <a:srgbClr val="0070C0"/>
                </a:solidFill>
              </a:rPr>
              <a:t> bonds between the hydroxyl or amino groups of the </a:t>
            </a:r>
            <a:r>
              <a:rPr lang="en-US" dirty="0" err="1" smtClean="0">
                <a:solidFill>
                  <a:srgbClr val="0070C0"/>
                </a:solidFill>
              </a:rPr>
              <a:t>fibres</a:t>
            </a:r>
            <a:r>
              <a:rPr lang="en-US" dirty="0" smtClean="0">
                <a:solidFill>
                  <a:srgbClr val="0070C0"/>
                </a:solidFill>
              </a:rPr>
              <a:t> and the amino groups of the modified silicones.</a:t>
            </a:r>
          </a:p>
          <a:p>
            <a:pPr marL="285750" indent="-285750" algn="just">
              <a:buFont typeface="Wingdings" panose="05000000000000000000" pitchFamily="2" charset="2"/>
              <a:buChar char="Ø"/>
            </a:pPr>
            <a:r>
              <a:rPr lang="en-US" dirty="0" smtClean="0">
                <a:solidFill>
                  <a:srgbClr val="0070C0"/>
                </a:solidFill>
              </a:rPr>
              <a:t>These bonds act as an anchor for the silicone , which forms an evenly distributed film on the </a:t>
            </a:r>
            <a:r>
              <a:rPr lang="en-US" dirty="0" err="1" smtClean="0">
                <a:solidFill>
                  <a:srgbClr val="0070C0"/>
                </a:solidFill>
              </a:rPr>
              <a:t>fibre</a:t>
            </a:r>
            <a:r>
              <a:rPr lang="en-US" dirty="0" smtClean="0">
                <a:solidFill>
                  <a:srgbClr val="0070C0"/>
                </a:solidFill>
              </a:rPr>
              <a:t> surface.</a:t>
            </a:r>
          </a:p>
          <a:p>
            <a:pPr marL="285750" indent="-285750" algn="just">
              <a:buFont typeface="Wingdings" panose="05000000000000000000" pitchFamily="2" charset="2"/>
              <a:buChar char="Ø"/>
            </a:pPr>
            <a:r>
              <a:rPr lang="en-US" dirty="0" smtClean="0">
                <a:solidFill>
                  <a:srgbClr val="0070C0"/>
                </a:solidFill>
              </a:rPr>
              <a:t>Good water repellency and very soft handle are the result.</a:t>
            </a:r>
          </a:p>
          <a:p>
            <a:pPr marL="285750" indent="-285750" algn="just">
              <a:buFont typeface="Wingdings" panose="05000000000000000000" pitchFamily="2" charset="2"/>
              <a:buChar char="Ø"/>
            </a:pPr>
            <a:r>
              <a:rPr lang="en-US" dirty="0" smtClean="0">
                <a:solidFill>
                  <a:srgbClr val="0070C0"/>
                </a:solidFill>
              </a:rPr>
              <a:t>With an optimum content of amino side groups , the poly </a:t>
            </a:r>
            <a:r>
              <a:rPr lang="en-US" dirty="0" err="1" smtClean="0">
                <a:solidFill>
                  <a:srgbClr val="0070C0"/>
                </a:solidFill>
              </a:rPr>
              <a:t>siloxane</a:t>
            </a:r>
            <a:r>
              <a:rPr lang="en-US" dirty="0" smtClean="0">
                <a:solidFill>
                  <a:srgbClr val="0070C0"/>
                </a:solidFill>
              </a:rPr>
              <a:t> segments between the anchor sites are long enough to maintain their high flexibility.</a:t>
            </a:r>
          </a:p>
          <a:p>
            <a:pPr marL="285750" indent="-285750" algn="just">
              <a:buFont typeface="Wingdings" panose="05000000000000000000" pitchFamily="2" charset="2"/>
              <a:buChar char="Ø"/>
            </a:pPr>
            <a:r>
              <a:rPr lang="en-US" dirty="0" smtClean="0">
                <a:solidFill>
                  <a:srgbClr val="0070C0"/>
                </a:solidFill>
              </a:rPr>
              <a:t>This is the main reason for the softness and the lubricating effect of amino functional silicones on polar </a:t>
            </a:r>
            <a:r>
              <a:rPr lang="en-US" dirty="0" err="1" smtClean="0">
                <a:solidFill>
                  <a:srgbClr val="0070C0"/>
                </a:solidFill>
              </a:rPr>
              <a:t>fibres</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IN TEXTILE FINISHING , SILICONES ARE ALSO USED AS</a:t>
            </a:r>
            <a:endParaRPr lang="en-US" b="1" u="sng" dirty="0"/>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ü"/>
            </a:pPr>
            <a:r>
              <a:rPr lang="en-US" dirty="0" smtClean="0">
                <a:solidFill>
                  <a:srgbClr val="0070C0"/>
                </a:solidFill>
              </a:rPr>
              <a:t>Water repellants</a:t>
            </a:r>
          </a:p>
          <a:p>
            <a:pPr marL="285750" indent="-285750" algn="just">
              <a:buFont typeface="Wingdings" panose="05000000000000000000" pitchFamily="2" charset="2"/>
              <a:buChar char="ü"/>
            </a:pPr>
            <a:r>
              <a:rPr lang="en-US" dirty="0" smtClean="0">
                <a:solidFill>
                  <a:srgbClr val="0070C0"/>
                </a:solidFill>
              </a:rPr>
              <a:t>Elastomeric finishes</a:t>
            </a:r>
          </a:p>
          <a:p>
            <a:pPr marL="285750" indent="-285750" algn="just">
              <a:buFont typeface="Wingdings" panose="05000000000000000000" pitchFamily="2" charset="2"/>
              <a:buChar char="ü"/>
            </a:pPr>
            <a:r>
              <a:rPr lang="en-US" dirty="0" smtClean="0">
                <a:solidFill>
                  <a:srgbClr val="0070C0"/>
                </a:solidFill>
              </a:rPr>
              <a:t>Coatings</a:t>
            </a:r>
          </a:p>
          <a:p>
            <a:pPr marL="285750" indent="-285750" algn="just">
              <a:buFont typeface="Wingdings" panose="05000000000000000000" pitchFamily="2" charset="2"/>
              <a:buChar char="ü"/>
            </a:pPr>
            <a:r>
              <a:rPr lang="en-US" dirty="0" err="1" smtClean="0">
                <a:solidFill>
                  <a:srgbClr val="0070C0"/>
                </a:solidFill>
              </a:rPr>
              <a:t>defoamers</a:t>
            </a:r>
            <a:r>
              <a:rPr lang="en-US" dirty="0" smtClean="0">
                <a:solidFill>
                  <a:srgbClr val="0070C0"/>
                </a:solidFill>
              </a:rPr>
              <a:t> </a:t>
            </a:r>
          </a:p>
          <a:p>
            <a:pPr>
              <a:buNone/>
            </a:pPr>
            <a:endParaRPr lang="en-US" dirty="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ADVANTAGE OF SILICONE SOFTENERS</a:t>
            </a:r>
            <a:endParaRPr lang="en-US" b="1" u="sng" dirty="0"/>
          </a:p>
        </p:txBody>
      </p:sp>
      <p:sp>
        <p:nvSpPr>
          <p:cNvPr id="3" name="Content Placeholder 2"/>
          <p:cNvSpPr>
            <a:spLocks noGrp="1"/>
          </p:cNvSpPr>
          <p:nvPr>
            <p:ph idx="1"/>
          </p:nvPr>
        </p:nvSpPr>
        <p:spPr/>
        <p:txBody>
          <a:bodyPr/>
          <a:lstStyle/>
          <a:p>
            <a:pPr algn="just">
              <a:buFont typeface="Courier New" panose="02070309020205020404" pitchFamily="49" charset="0"/>
              <a:buChar char="o"/>
            </a:pPr>
            <a:r>
              <a:rPr lang="en-US" dirty="0" smtClean="0">
                <a:solidFill>
                  <a:srgbClr val="0070C0"/>
                </a:solidFill>
              </a:rPr>
              <a:t>Silky handle on all </a:t>
            </a:r>
            <a:r>
              <a:rPr lang="en-US" dirty="0" err="1" smtClean="0">
                <a:solidFill>
                  <a:srgbClr val="0070C0"/>
                </a:solidFill>
              </a:rPr>
              <a:t>fibres</a:t>
            </a:r>
            <a:r>
              <a:rPr lang="en-US" dirty="0" smtClean="0">
                <a:solidFill>
                  <a:srgbClr val="0070C0"/>
                </a:solidFill>
              </a:rPr>
              <a:t> </a:t>
            </a:r>
          </a:p>
          <a:p>
            <a:pPr algn="just">
              <a:buFont typeface="Courier New" panose="02070309020205020404" pitchFamily="49" charset="0"/>
              <a:buChar char="o"/>
            </a:pPr>
            <a:r>
              <a:rPr lang="en-US" dirty="0" smtClean="0">
                <a:solidFill>
                  <a:srgbClr val="0070C0"/>
                </a:solidFill>
              </a:rPr>
              <a:t>Stable to heat and light</a:t>
            </a:r>
          </a:p>
          <a:p>
            <a:pPr algn="just">
              <a:buFont typeface="Courier New" panose="02070309020205020404" pitchFamily="49" charset="0"/>
              <a:buChar char="o"/>
            </a:pPr>
            <a:r>
              <a:rPr lang="en-US" dirty="0" smtClean="0">
                <a:solidFill>
                  <a:srgbClr val="0070C0"/>
                </a:solidFill>
              </a:rPr>
              <a:t>Improve tear strength ,abrasion resistance and excellent for improving sewing properties</a:t>
            </a:r>
          </a:p>
          <a:p>
            <a:pPr algn="just">
              <a:buFont typeface="Courier New" panose="02070309020205020404" pitchFamily="49" charset="0"/>
              <a:buChar char="o"/>
            </a:pPr>
            <a:r>
              <a:rPr lang="en-US" dirty="0" smtClean="0">
                <a:solidFill>
                  <a:srgbClr val="0070C0"/>
                </a:solidFill>
              </a:rPr>
              <a:t>Amino functional silicones improve durable press performance of cotton goods</a:t>
            </a:r>
          </a:p>
          <a:p>
            <a:pPr algn="just">
              <a:buFont typeface="Courier New" panose="02070309020205020404" pitchFamily="49" charset="0"/>
              <a:buChar char="o"/>
            </a:pPr>
            <a:r>
              <a:rPr lang="en-US" dirty="0" smtClean="0">
                <a:solidFill>
                  <a:srgbClr val="0070C0"/>
                </a:solidFill>
              </a:rPr>
              <a:t>Non yellowing at moderate temperature.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 DISADVANTAGE OF SILICON SOFTENER</a:t>
            </a: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Create water repellency of some type , making them unsuitable when absorbency is required</a:t>
            </a:r>
          </a:p>
          <a:p>
            <a:pPr algn="just"/>
            <a:r>
              <a:rPr lang="en-US" dirty="0" smtClean="0">
                <a:solidFill>
                  <a:srgbClr val="0070C0"/>
                </a:solidFill>
              </a:rPr>
              <a:t>Cannot easily be removed for </a:t>
            </a:r>
            <a:r>
              <a:rPr lang="en-US" dirty="0" err="1" smtClean="0">
                <a:solidFill>
                  <a:srgbClr val="0070C0"/>
                </a:solidFill>
              </a:rPr>
              <a:t>redyeing</a:t>
            </a:r>
            <a:endParaRPr lang="en-US" dirty="0" smtClean="0">
              <a:solidFill>
                <a:srgbClr val="0070C0"/>
              </a:solidFill>
            </a:endParaRPr>
          </a:p>
          <a:p>
            <a:pPr algn="just"/>
            <a:r>
              <a:rPr lang="en-US" dirty="0" smtClean="0">
                <a:solidFill>
                  <a:srgbClr val="0070C0"/>
                </a:solidFill>
              </a:rPr>
              <a:t>expensive</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SELECTION OF SOFTENER</a:t>
            </a:r>
            <a:endParaRPr lang="en-US" b="1" u="sng"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lphaUcPeriod"/>
            </a:pPr>
            <a:r>
              <a:rPr lang="en-US" sz="3900" dirty="0" smtClean="0"/>
              <a:t>YELLOWING</a:t>
            </a:r>
          </a:p>
          <a:p>
            <a:pPr marL="0" indent="0">
              <a:buNone/>
            </a:pPr>
            <a:r>
              <a:rPr lang="en-US" dirty="0" smtClean="0">
                <a:solidFill>
                  <a:srgbClr val="0070C0"/>
                </a:solidFill>
              </a:rPr>
              <a:t>Usually the more cationic, the more the softener yellows.</a:t>
            </a:r>
          </a:p>
          <a:p>
            <a:pPr marL="514350" indent="-514350">
              <a:buAutoNum type="alphaUcPeriod" startAt="2"/>
            </a:pPr>
            <a:r>
              <a:rPr lang="en-US" sz="3500" dirty="0" smtClean="0"/>
              <a:t>FASTNESS PROPERTIES</a:t>
            </a:r>
          </a:p>
          <a:p>
            <a:pPr algn="just"/>
            <a:r>
              <a:rPr lang="en-US" dirty="0" smtClean="0"/>
              <a:t> </a:t>
            </a:r>
            <a:r>
              <a:rPr lang="en-US" dirty="0" smtClean="0">
                <a:solidFill>
                  <a:srgbClr val="0070C0"/>
                </a:solidFill>
              </a:rPr>
              <a:t>Cationic softeners give better wash fastness but they may have a negative effect of light fastness.</a:t>
            </a:r>
          </a:p>
          <a:p>
            <a:pPr algn="just"/>
            <a:r>
              <a:rPr lang="en-US" dirty="0" smtClean="0">
                <a:solidFill>
                  <a:srgbClr val="0070C0"/>
                </a:solidFill>
              </a:rPr>
              <a:t>Non- ionic may have negative effect on wet fastness.</a:t>
            </a:r>
          </a:p>
          <a:p>
            <a:pPr marL="0" indent="0">
              <a:buNone/>
            </a:pPr>
            <a:r>
              <a:rPr lang="en-US" dirty="0" smtClean="0"/>
              <a:t>C</a:t>
            </a:r>
            <a:r>
              <a:rPr lang="en-US" sz="3500" dirty="0" smtClean="0"/>
              <a:t>. SHADE CHANGE</a:t>
            </a:r>
          </a:p>
          <a:p>
            <a:pPr algn="just"/>
            <a:r>
              <a:rPr lang="en-US" dirty="0" smtClean="0">
                <a:solidFill>
                  <a:srgbClr val="0070C0"/>
                </a:solidFill>
              </a:rPr>
              <a:t>Non ionic normally have less tendency to cause shade change </a:t>
            </a:r>
          </a:p>
          <a:p>
            <a:pPr algn="just"/>
            <a:r>
              <a:rPr lang="en-US" dirty="0" smtClean="0">
                <a:solidFill>
                  <a:srgbClr val="0070C0"/>
                </a:solidFill>
              </a:rPr>
              <a:t>Some cationic and anionic will cause shade change.</a:t>
            </a:r>
          </a:p>
          <a:p>
            <a:pPr algn="just"/>
            <a:r>
              <a:rPr lang="en-US" dirty="0" smtClean="0">
                <a:solidFill>
                  <a:srgbClr val="0070C0"/>
                </a:solidFill>
              </a:rPr>
              <a:t>Silicones have tendency to bloom shade</a:t>
            </a:r>
            <a:endParaRPr lang="en-US" dirty="0">
              <a:solidFill>
                <a:srgbClr val="0070C0"/>
              </a:solidFill>
            </a:endParaRPr>
          </a:p>
        </p:txBody>
      </p:sp>
    </p:spTree>
    <p:extLst>
      <p:ext uri="{BB962C8B-B14F-4D97-AF65-F5344CB8AC3E}">
        <p14:creationId xmlns:p14="http://schemas.microsoft.com/office/powerpoint/2010/main" xmlns="" val="3402192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2" y="770708"/>
            <a:ext cx="9379131" cy="5201424"/>
          </a:xfrm>
          <a:prstGeom prst="rect">
            <a:avLst/>
          </a:prstGeom>
          <a:noFill/>
        </p:spPr>
        <p:txBody>
          <a:bodyPr wrap="square" rtlCol="0">
            <a:spAutoFit/>
          </a:bodyPr>
          <a:lstStyle/>
          <a:p>
            <a:r>
              <a:rPr lang="en-US" sz="3200" dirty="0" smtClean="0"/>
              <a:t>D. EXHAUSTIBILITY</a:t>
            </a:r>
          </a:p>
          <a:p>
            <a:pPr marL="285750" indent="-285750">
              <a:buFont typeface="Arial" panose="020B0604020202020204" pitchFamily="34" charset="0"/>
              <a:buChar char="•"/>
            </a:pPr>
            <a:r>
              <a:rPr lang="en-US" sz="2400" dirty="0" smtClean="0">
                <a:solidFill>
                  <a:srgbClr val="0070C0"/>
                </a:solidFill>
              </a:rPr>
              <a:t>Normally cationic softeners are recommended </a:t>
            </a:r>
          </a:p>
          <a:p>
            <a:pPr marL="285750" indent="-285750">
              <a:buFont typeface="Arial" panose="020B0604020202020204" pitchFamily="34" charset="0"/>
              <a:buChar char="•"/>
            </a:pPr>
            <a:r>
              <a:rPr lang="en-US" sz="2400" dirty="0" smtClean="0">
                <a:solidFill>
                  <a:srgbClr val="0070C0"/>
                </a:solidFill>
              </a:rPr>
              <a:t>Non ionic can be used with cationic emulsifiers </a:t>
            </a:r>
          </a:p>
          <a:p>
            <a:pPr marL="285750" indent="-285750">
              <a:buFont typeface="Arial" panose="020B0604020202020204" pitchFamily="34" charset="0"/>
              <a:buChar char="•"/>
            </a:pPr>
            <a:r>
              <a:rPr lang="en-US" sz="2400" dirty="0" smtClean="0">
                <a:solidFill>
                  <a:srgbClr val="0070C0"/>
                </a:solidFill>
              </a:rPr>
              <a:t>Anionic on wool</a:t>
            </a:r>
          </a:p>
          <a:p>
            <a:pPr marL="285750" indent="-285750">
              <a:buFont typeface="Arial" panose="020B0604020202020204" pitchFamily="34" charset="0"/>
              <a:buChar char="•"/>
            </a:pPr>
            <a:endParaRPr lang="en-US" sz="2400" dirty="0"/>
          </a:p>
          <a:p>
            <a:r>
              <a:rPr lang="en-US" sz="3200" dirty="0" smtClean="0"/>
              <a:t>E. EFFECT ON SEAM SLIPPAGE</a:t>
            </a:r>
          </a:p>
          <a:p>
            <a:pPr marL="285750" indent="-285750">
              <a:buFont typeface="Arial" panose="020B0604020202020204" pitchFamily="34" charset="0"/>
              <a:buChar char="•"/>
            </a:pPr>
            <a:r>
              <a:rPr lang="en-US" sz="2400" dirty="0" smtClean="0">
                <a:solidFill>
                  <a:srgbClr val="0070C0"/>
                </a:solidFill>
              </a:rPr>
              <a:t>Silicones can adversely effect slippage</a:t>
            </a:r>
            <a:r>
              <a:rPr lang="en-US" dirty="0" smtClean="0">
                <a:solidFill>
                  <a:srgbClr val="0070C0"/>
                </a:solidFill>
              </a:rPr>
              <a:t>.</a:t>
            </a:r>
          </a:p>
          <a:p>
            <a:pPr marL="285750" indent="-285750">
              <a:buFont typeface="Arial" panose="020B0604020202020204" pitchFamily="34" charset="0"/>
              <a:buChar char="•"/>
            </a:pPr>
            <a:endParaRPr lang="en-US" dirty="0"/>
          </a:p>
          <a:p>
            <a:r>
              <a:rPr lang="en-US" sz="3200" dirty="0" smtClean="0"/>
              <a:t>F. HEAT STABILITY AND SMOKE POINT</a:t>
            </a:r>
          </a:p>
          <a:p>
            <a:pPr marL="285750" indent="-285750">
              <a:buFont typeface="Arial" panose="020B0604020202020204" pitchFamily="34" charset="0"/>
              <a:buChar char="•"/>
            </a:pPr>
            <a:r>
              <a:rPr lang="en-US" sz="2400" dirty="0" smtClean="0">
                <a:solidFill>
                  <a:srgbClr val="0070C0"/>
                </a:solidFill>
              </a:rPr>
              <a:t>May cause processing problem on drying </a:t>
            </a:r>
          </a:p>
          <a:p>
            <a:pPr marL="285750" indent="-285750">
              <a:buFont typeface="Arial" panose="020B0604020202020204" pitchFamily="34" charset="0"/>
              <a:buChar char="•"/>
            </a:pPr>
            <a:endParaRPr lang="en-US" dirty="0"/>
          </a:p>
          <a:p>
            <a:r>
              <a:rPr lang="en-US" sz="3200" dirty="0" smtClean="0"/>
              <a:t>G. ODOUR</a:t>
            </a:r>
          </a:p>
          <a:p>
            <a:pPr marL="285750" indent="-285750">
              <a:buFont typeface="Arial" panose="020B0604020202020204" pitchFamily="34" charset="0"/>
              <a:buChar char="•"/>
            </a:pPr>
            <a:r>
              <a:rPr lang="en-US" sz="2400" dirty="0" smtClean="0">
                <a:solidFill>
                  <a:srgbClr val="0070C0"/>
                </a:solidFill>
              </a:rPr>
              <a:t>Fabric </a:t>
            </a:r>
            <a:r>
              <a:rPr lang="en-US" sz="2400" dirty="0" err="1" smtClean="0">
                <a:solidFill>
                  <a:srgbClr val="0070C0"/>
                </a:solidFill>
              </a:rPr>
              <a:t>odour</a:t>
            </a:r>
            <a:r>
              <a:rPr lang="en-US" sz="2400" dirty="0" smtClean="0">
                <a:solidFill>
                  <a:srgbClr val="0070C0"/>
                </a:solidFill>
              </a:rPr>
              <a:t> may be produced by the softener.</a:t>
            </a:r>
          </a:p>
        </p:txBody>
      </p:sp>
    </p:spTree>
    <p:extLst>
      <p:ext uri="{BB962C8B-B14F-4D97-AF65-F5344CB8AC3E}">
        <p14:creationId xmlns:p14="http://schemas.microsoft.com/office/powerpoint/2010/main" xmlns="" val="313529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Cont….</a:t>
            </a:r>
            <a:endParaRPr lang="en-US" b="1"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v"/>
            </a:pPr>
            <a:r>
              <a:rPr lang="en-US" dirty="0" err="1" smtClean="0">
                <a:solidFill>
                  <a:srgbClr val="0070C0"/>
                </a:solidFill>
              </a:rPr>
              <a:t>Sprayable</a:t>
            </a:r>
            <a:endParaRPr lang="en-US" dirty="0" smtClean="0">
              <a:solidFill>
                <a:srgbClr val="0070C0"/>
              </a:solidFill>
            </a:endParaRPr>
          </a:p>
          <a:p>
            <a:pPr marL="285750" indent="-285750">
              <a:buFont typeface="Wingdings" panose="05000000000000000000" pitchFamily="2" charset="2"/>
              <a:buChar char="v"/>
            </a:pPr>
            <a:r>
              <a:rPr lang="en-US" dirty="0" smtClean="0">
                <a:solidFill>
                  <a:srgbClr val="0070C0"/>
                </a:solidFill>
              </a:rPr>
              <a:t>Non toxic, non caustic, non corrosive</a:t>
            </a:r>
          </a:p>
          <a:p>
            <a:pPr marL="285750" indent="-285750">
              <a:buFont typeface="Wingdings" panose="05000000000000000000" pitchFamily="2" charset="2"/>
              <a:buChar char="v"/>
            </a:pPr>
            <a:r>
              <a:rPr lang="en-US" dirty="0" smtClean="0">
                <a:solidFill>
                  <a:srgbClr val="0070C0"/>
                </a:solidFill>
              </a:rPr>
              <a:t>Easily biodegradable</a:t>
            </a:r>
          </a:p>
          <a:p>
            <a:pPr marL="285750" indent="-285750">
              <a:buFont typeface="Wingdings" panose="05000000000000000000" pitchFamily="2" charset="2"/>
              <a:buChar char="v"/>
            </a:pPr>
            <a:r>
              <a:rPr lang="en-US" dirty="0" smtClean="0">
                <a:solidFill>
                  <a:srgbClr val="0070C0"/>
                </a:solidFill>
              </a:rPr>
              <a:t>Harmless</a:t>
            </a:r>
          </a:p>
          <a:p>
            <a:pPr marL="285750" indent="-285750">
              <a:buFont typeface="Wingdings" panose="05000000000000000000" pitchFamily="2" charset="2"/>
              <a:buChar char="v"/>
            </a:pPr>
            <a:r>
              <a:rPr lang="en-US" dirty="0" smtClean="0">
                <a:solidFill>
                  <a:srgbClr val="0070C0"/>
                </a:solidFill>
              </a:rPr>
              <a:t>No restriction for transportation and storing</a:t>
            </a:r>
          </a:p>
          <a:p>
            <a:pPr marL="285750" indent="-285750">
              <a:buFont typeface="Wingdings" panose="05000000000000000000" pitchFamily="2" charset="2"/>
              <a:buChar char="v"/>
            </a:pPr>
            <a:r>
              <a:rPr lang="en-US" dirty="0" smtClean="0">
                <a:solidFill>
                  <a:srgbClr val="0070C0"/>
                </a:solidFill>
              </a:rPr>
              <a:t>Regular and complete bath exhaust</a:t>
            </a:r>
          </a:p>
          <a:p>
            <a:pPr marL="285750" indent="-285750">
              <a:buFont typeface="Wingdings" panose="05000000000000000000" pitchFamily="2" charset="2"/>
              <a:buChar char="v"/>
            </a:pPr>
            <a:endParaRPr lang="en-US" dirty="0" smtClean="0">
              <a:solidFill>
                <a:srgbClr val="0070C0"/>
              </a:solidFill>
            </a:endParaRPr>
          </a:p>
          <a:p>
            <a:endParaRPr lang="en-US"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METHODS OF SOFTENING</a:t>
            </a:r>
            <a:br>
              <a:rPr lang="en-US" b="1" u="sng" dirty="0" smtClean="0"/>
            </a:br>
            <a:endParaRPr lang="en-US" b="1" u="sng" dirty="0"/>
          </a:p>
        </p:txBody>
      </p:sp>
      <p:sp>
        <p:nvSpPr>
          <p:cNvPr id="3" name="Content Placeholder 2"/>
          <p:cNvSpPr>
            <a:spLocks noGrp="1"/>
          </p:cNvSpPr>
          <p:nvPr>
            <p:ph idx="1"/>
          </p:nvPr>
        </p:nvSpPr>
        <p:spPr/>
        <p:txBody>
          <a:bodyPr/>
          <a:lstStyle/>
          <a:p>
            <a:pPr algn="ctr">
              <a:buNone/>
            </a:pPr>
            <a:r>
              <a:rPr lang="en-US" dirty="0" smtClean="0">
                <a:solidFill>
                  <a:srgbClr val="0070C0"/>
                </a:solidFill>
              </a:rPr>
              <a:t>   There are two methods of softening of textile materials.</a:t>
            </a:r>
          </a:p>
          <a:p>
            <a:pPr>
              <a:buNone/>
            </a:pPr>
            <a:endParaRPr lang="en-US" dirty="0" smtClean="0">
              <a:solidFill>
                <a:srgbClr val="0070C0"/>
              </a:solidFill>
            </a:endParaRPr>
          </a:p>
          <a:p>
            <a:pPr algn="just"/>
            <a:r>
              <a:rPr lang="en-US" dirty="0" smtClean="0">
                <a:solidFill>
                  <a:srgbClr val="0070C0"/>
                </a:solidFill>
              </a:rPr>
              <a:t>One is mechanical method by which the rigidity of the material is broken down by working it mechanically.</a:t>
            </a:r>
          </a:p>
          <a:p>
            <a:pPr algn="just"/>
            <a:endParaRPr lang="en-US" dirty="0" smtClean="0">
              <a:solidFill>
                <a:srgbClr val="0070C0"/>
              </a:solidFill>
            </a:endParaRPr>
          </a:p>
          <a:p>
            <a:pPr algn="just"/>
            <a:r>
              <a:rPr lang="en-US" dirty="0" smtClean="0">
                <a:solidFill>
                  <a:srgbClr val="0070C0"/>
                </a:solidFill>
              </a:rPr>
              <a:t>Another is chemical methods using softeners.</a:t>
            </a:r>
          </a:p>
          <a:p>
            <a:endParaRPr lang="en-US" dirty="0" smtClean="0">
              <a:solidFill>
                <a:srgbClr val="0070C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smtClean="0"/>
              <a:t>MECHANICAL METHODS FOR SOFTENING</a:t>
            </a:r>
            <a:r>
              <a:rPr lang="en-US" dirty="0" smtClean="0"/>
              <a:t/>
            </a:r>
            <a:br>
              <a:rPr lang="en-US" dirty="0" smtClean="0"/>
            </a:br>
            <a:endParaRPr lang="en-US" dirty="0"/>
          </a:p>
        </p:txBody>
      </p:sp>
      <p:sp>
        <p:nvSpPr>
          <p:cNvPr id="3" name="Content Placeholder 2"/>
          <p:cNvSpPr>
            <a:spLocks noGrp="1"/>
          </p:cNvSpPr>
          <p:nvPr>
            <p:ph idx="1"/>
          </p:nvPr>
        </p:nvSpPr>
        <p:spPr>
          <a:xfrm>
            <a:off x="609600" y="1600201"/>
            <a:ext cx="10972800" cy="4761410"/>
          </a:xfrm>
        </p:spPr>
        <p:txBody>
          <a:bodyPr>
            <a:normAutofit/>
          </a:bodyPr>
          <a:lstStyle/>
          <a:p>
            <a:pPr algn="just"/>
            <a:r>
              <a:rPr lang="en-US" dirty="0" smtClean="0">
                <a:solidFill>
                  <a:srgbClr val="0070C0"/>
                </a:solidFill>
              </a:rPr>
              <a:t>Softening by mechanical methods is generally cheapest. The various methods are:</a:t>
            </a:r>
          </a:p>
          <a:p>
            <a:pPr algn="just"/>
            <a:endParaRPr lang="en-US" dirty="0" smtClean="0">
              <a:solidFill>
                <a:srgbClr val="0070C0"/>
              </a:solidFill>
            </a:endParaRPr>
          </a:p>
          <a:p>
            <a:pPr marL="400050" indent="-400050" algn="just">
              <a:buAutoNum type="romanLcParenBoth"/>
            </a:pPr>
            <a:r>
              <a:rPr lang="en-US" dirty="0" smtClean="0">
                <a:solidFill>
                  <a:srgbClr val="0070C0"/>
                </a:solidFill>
              </a:rPr>
              <a:t>By Breaking Machine</a:t>
            </a:r>
          </a:p>
          <a:p>
            <a:pPr marL="400050" indent="-400050" algn="just">
              <a:buAutoNum type="romanLcParenBoth"/>
            </a:pPr>
            <a:r>
              <a:rPr lang="en-US" dirty="0" smtClean="0">
                <a:solidFill>
                  <a:srgbClr val="0070C0"/>
                </a:solidFill>
              </a:rPr>
              <a:t>By </a:t>
            </a:r>
            <a:r>
              <a:rPr lang="en-US" dirty="0" err="1" smtClean="0">
                <a:solidFill>
                  <a:srgbClr val="0070C0"/>
                </a:solidFill>
              </a:rPr>
              <a:t>Calendering</a:t>
            </a:r>
            <a:endParaRPr lang="en-US" dirty="0" smtClean="0">
              <a:solidFill>
                <a:srgbClr val="0070C0"/>
              </a:solidFill>
            </a:endParaRPr>
          </a:p>
          <a:p>
            <a:pPr marL="400050" indent="-400050" algn="just">
              <a:buAutoNum type="romanLcParenBoth"/>
            </a:pPr>
            <a:r>
              <a:rPr lang="en-US" dirty="0" smtClean="0">
                <a:solidFill>
                  <a:srgbClr val="0070C0"/>
                </a:solidFill>
              </a:rPr>
              <a:t>By </a:t>
            </a:r>
            <a:r>
              <a:rPr lang="en-US" dirty="0" err="1" smtClean="0">
                <a:solidFill>
                  <a:srgbClr val="0070C0"/>
                </a:solidFill>
              </a:rPr>
              <a:t>Decatising</a:t>
            </a:r>
            <a:endParaRPr lang="en-US" dirty="0" smtClean="0">
              <a:solidFill>
                <a:srgbClr val="0070C0"/>
              </a:solidFill>
            </a:endParaRPr>
          </a:p>
          <a:p>
            <a:pPr marL="400050" indent="-400050" algn="just">
              <a:buAutoNum type="romanLcParenBoth"/>
            </a:pPr>
            <a:r>
              <a:rPr lang="en-US" dirty="0" smtClean="0">
                <a:solidFill>
                  <a:srgbClr val="0070C0"/>
                </a:solidFill>
              </a:rPr>
              <a:t>By Raising</a:t>
            </a:r>
          </a:p>
          <a:p>
            <a:pPr marL="400050" indent="-400050">
              <a:buAutoNum type="romanLcParenBoth"/>
            </a:pPr>
            <a:endParaRPr lang="en-US" sz="4000" dirty="0" smtClean="0"/>
          </a:p>
          <a:p>
            <a:pPr marL="400050" indent="-400050"/>
            <a:endParaRPr lang="en-US" sz="4000"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a:t>
            </a:r>
            <a:r>
              <a:rPr lang="en-US" b="1" u="sng" dirty="0" err="1" smtClean="0"/>
              <a:t>i</a:t>
            </a:r>
            <a:r>
              <a:rPr lang="en-US" b="1" u="sng" dirty="0" smtClean="0"/>
              <a:t>) BY BREAKING MACHINE </a:t>
            </a:r>
            <a:br>
              <a:rPr lang="en-US" b="1" u="sng" dirty="0" smtClean="0"/>
            </a:b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When a fabric is dried under tension ,the firmness produced thereby can be removed by running it through a machine which can distort </a:t>
            </a:r>
            <a:r>
              <a:rPr lang="en-US" dirty="0" err="1" smtClean="0">
                <a:solidFill>
                  <a:srgbClr val="0070C0"/>
                </a:solidFill>
              </a:rPr>
              <a:t>sufficientily</a:t>
            </a:r>
            <a:r>
              <a:rPr lang="en-US" dirty="0" smtClean="0">
                <a:solidFill>
                  <a:srgbClr val="0070C0"/>
                </a:solidFill>
              </a:rPr>
              <a:t> ; this machine is called SPIRAL SCROLL ROLLER BREAKING MACHINE.</a:t>
            </a:r>
          </a:p>
          <a:p>
            <a:pPr algn="just"/>
            <a:r>
              <a:rPr lang="en-US" dirty="0" smtClean="0">
                <a:solidFill>
                  <a:srgbClr val="0070C0"/>
                </a:solidFill>
              </a:rPr>
              <a:t>Fabrics with a stiff handle  are passed over and under the rapidly rotating scroll rollers and thereby softened.</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(ii) CALENDERING</a:t>
            </a:r>
            <a:br>
              <a:rPr lang="en-US" b="1" u="sng" dirty="0" smtClean="0"/>
            </a:br>
            <a:endParaRPr lang="en-US" b="1" u="sng" dirty="0"/>
          </a:p>
        </p:txBody>
      </p:sp>
      <p:sp>
        <p:nvSpPr>
          <p:cNvPr id="3" name="Content Placeholder 2"/>
          <p:cNvSpPr>
            <a:spLocks noGrp="1"/>
          </p:cNvSpPr>
          <p:nvPr>
            <p:ph idx="1"/>
          </p:nvPr>
        </p:nvSpPr>
        <p:spPr/>
        <p:txBody>
          <a:bodyPr/>
          <a:lstStyle/>
          <a:p>
            <a:pPr algn="just"/>
            <a:r>
              <a:rPr lang="en-US" dirty="0" smtClean="0">
                <a:solidFill>
                  <a:srgbClr val="0070C0"/>
                </a:solidFill>
              </a:rPr>
              <a:t>It is the process, where fabric is compressed by passing it between two or more rollers under controlled conditions of time, temperature, pressure  whereby the fabric is softened due to bending under pressure. This treatment breaks down fiber rigidity.</a:t>
            </a:r>
          </a:p>
          <a:p>
            <a:pPr algn="just"/>
            <a:r>
              <a:rPr lang="en-US" dirty="0" smtClean="0">
                <a:solidFill>
                  <a:srgbClr val="0070C0"/>
                </a:solidFill>
              </a:rPr>
              <a:t>Mechanical softening brought about by calendaring is temporary.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u="sng" dirty="0"/>
              <a:t>(iii) </a:t>
            </a:r>
            <a:r>
              <a:rPr lang="en-US" u="sng" dirty="0" smtClean="0"/>
              <a:t>BY DECATISING</a:t>
            </a:r>
            <a:r>
              <a:rPr lang="en-US" dirty="0"/>
              <a:t/>
            </a:r>
            <a:br>
              <a:rPr lang="en-US" dirty="0"/>
            </a:br>
            <a:endParaRPr lang="en-US" dirty="0"/>
          </a:p>
        </p:txBody>
      </p:sp>
      <p:sp>
        <p:nvSpPr>
          <p:cNvPr id="3" name="Content Placeholder 2"/>
          <p:cNvSpPr>
            <a:spLocks noGrp="1"/>
          </p:cNvSpPr>
          <p:nvPr>
            <p:ph idx="1"/>
          </p:nvPr>
        </p:nvSpPr>
        <p:spPr>
          <a:xfrm>
            <a:off x="182880" y="1561012"/>
            <a:ext cx="11821886" cy="5087982"/>
          </a:xfrm>
        </p:spPr>
        <p:txBody>
          <a:bodyPr>
            <a:normAutofit fontScale="85000" lnSpcReduction="20000"/>
          </a:bodyPr>
          <a:lstStyle/>
          <a:p>
            <a:pPr algn="just"/>
            <a:r>
              <a:rPr lang="en-US" sz="3800" dirty="0" smtClean="0">
                <a:solidFill>
                  <a:srgbClr val="0070C0"/>
                </a:solidFill>
              </a:rPr>
              <a:t>This is very effective mechanical softening method treatment. This method is generally given to woolen fabrics but it can be used to improve soft handle of all kinds of textile fabrics – cotton , wool, silk and rayon. </a:t>
            </a:r>
          </a:p>
          <a:p>
            <a:pPr algn="just"/>
            <a:r>
              <a:rPr lang="en-US" sz="3800" dirty="0" smtClean="0">
                <a:solidFill>
                  <a:srgbClr val="0070C0"/>
                </a:solidFill>
              </a:rPr>
              <a:t>The fabric is wound on a perforated metal roller and steam is blown through the inside of the central roller and its perforations so that  it passes outward from the fabric. After 1 or 2 minutes the steam is expelled by blowing compressed air through the fabric.</a:t>
            </a:r>
          </a:p>
          <a:p>
            <a:pPr algn="just"/>
            <a:r>
              <a:rPr lang="en-US" sz="3800" dirty="0" smtClean="0">
                <a:solidFill>
                  <a:srgbClr val="0070C0"/>
                </a:solidFill>
              </a:rPr>
              <a:t>The fabric is then taken out and wound on a second perforated roller with the inside layer out and the process is repeated.</a:t>
            </a:r>
          </a:p>
          <a:p>
            <a:pPr algn="just"/>
            <a:r>
              <a:rPr lang="en-US" sz="3800" dirty="0" smtClean="0">
                <a:solidFill>
                  <a:srgbClr val="0070C0"/>
                </a:solidFill>
              </a:rPr>
              <a:t>By this treatment, the fabric acquires a beautiful, soft and smooth handle.</a:t>
            </a:r>
          </a:p>
          <a:p>
            <a:pPr>
              <a:buNone/>
            </a:pPr>
            <a:endParaRPr lang="en-US"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TotalTime>
  <Words>1960</Words>
  <Application>Microsoft Office PowerPoint</Application>
  <PresentationFormat>Custom</PresentationFormat>
  <Paragraphs>181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SOFTENING</vt:lpstr>
      <vt:lpstr>SOFTENING</vt:lpstr>
      <vt:lpstr>DESIRABLE PROPERTIES OF TEXTILE SOFTENERS</vt:lpstr>
      <vt:lpstr>Cont….</vt:lpstr>
      <vt:lpstr>METHODS OF SOFTENING </vt:lpstr>
      <vt:lpstr>MECHANICAL METHODS FOR SOFTENING </vt:lpstr>
      <vt:lpstr>(i) BY BREAKING MACHINE  </vt:lpstr>
      <vt:lpstr>(ii) CALENDERING </vt:lpstr>
      <vt:lpstr>(iii) BY DECATISING </vt:lpstr>
      <vt:lpstr>(iv) BY RAISING </vt:lpstr>
      <vt:lpstr>II. CHEMICAL METHOD USING SOFTENERS</vt:lpstr>
      <vt:lpstr>REASONS FOR USING SOFTENERS </vt:lpstr>
      <vt:lpstr>APPLICATIONS OF TEXTILE SOFTENERS IN PRACTICE</vt:lpstr>
      <vt:lpstr>Slide 14</vt:lpstr>
      <vt:lpstr>ANIONIC SOFTENERS </vt:lpstr>
      <vt:lpstr>Slide 16</vt:lpstr>
      <vt:lpstr>ADVANTAGE OF ANIONIC SOFTENER </vt:lpstr>
      <vt:lpstr>DISADVANTAGE OF ANIONIC SOFTENER </vt:lpstr>
      <vt:lpstr>(ii) CATIONIC SOFTENERS  </vt:lpstr>
      <vt:lpstr>Slide 20</vt:lpstr>
      <vt:lpstr>Slide 21</vt:lpstr>
      <vt:lpstr>ADVANTAGE OF CATIONIC SOFTENERS</vt:lpstr>
      <vt:lpstr>DISADVANTAGE OF CATIONIC SOFTENERS</vt:lpstr>
      <vt:lpstr> (iii) NON IONIC SOFTENERS  </vt:lpstr>
      <vt:lpstr>Slide 25</vt:lpstr>
      <vt:lpstr>ADVANTAGE OF NON-IONIC SOFTENERS  </vt:lpstr>
      <vt:lpstr>DISADVANTAGE OF NON- IONIC SOFTENER</vt:lpstr>
      <vt:lpstr>(iv) REACTIVE SOFTENERS  </vt:lpstr>
      <vt:lpstr>Cont….</vt:lpstr>
      <vt:lpstr>ADVANTAGE OF REACTIVE SOFTENERS</vt:lpstr>
      <vt:lpstr>SILICONE SOFTENERS  </vt:lpstr>
      <vt:lpstr>SILICONE SOFTENERS</vt:lpstr>
      <vt:lpstr>IN TEXTILE FINISHING , SILICONES ARE ALSO USED AS</vt:lpstr>
      <vt:lpstr>ADVANTAGE OF SILICONE SOFTENERS</vt:lpstr>
      <vt:lpstr> DISADVANTAGE OF SILICON SOFTENER</vt:lpstr>
      <vt:lpstr>SELECTION OF SOFTENER</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SOFTENING</dc:title>
  <dc:creator>shweta</dc:creator>
  <cp:lastModifiedBy>pranju vajpayee</cp:lastModifiedBy>
  <cp:revision>116</cp:revision>
  <dcterms:created xsi:type="dcterms:W3CDTF">2017-03-28T12:03:34Z</dcterms:created>
  <dcterms:modified xsi:type="dcterms:W3CDTF">2020-04-13T04:41:16Z</dcterms:modified>
</cp:coreProperties>
</file>