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8" r:id="rId2"/>
    <p:sldId id="369" r:id="rId3"/>
    <p:sldId id="372" r:id="rId4"/>
    <p:sldId id="371" r:id="rId5"/>
    <p:sldId id="370" r:id="rId6"/>
    <p:sldId id="374" r:id="rId7"/>
    <p:sldId id="375" r:id="rId8"/>
    <p:sldId id="373" r:id="rId9"/>
    <p:sldId id="379" r:id="rId10"/>
    <p:sldId id="38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AKSGangwar</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C4E495-F266-4613-83F4-A9A13AE103FA}" type="datetimeFigureOut">
              <a:rPr lang="en-US" smtClean="0"/>
              <a:pPr/>
              <a:t>4/22/2020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9043AF-DBA8-464E-9B7A-BEC99C761C1C}" type="slidenum">
              <a:rPr lang="en-GB" smtClean="0"/>
              <a:pPr/>
              <a:t>‹#›</a:t>
            </a:fld>
            <a:endParaRPr lang="en-GB"/>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AKSGangwar</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E92B1-8738-4935-91E5-F3061D499D4D}" type="datetimeFigureOut">
              <a:rPr lang="en-US" smtClean="0"/>
              <a:pPr/>
              <a:t>4/22/2020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8E022-D612-4692-9782-BFB23DD315E0}" type="slidenum">
              <a:rPr lang="en-GB" smtClean="0"/>
              <a:pPr/>
              <a:t>‹#›</a:t>
            </a:fld>
            <a:endParaRPr lang="en-GB"/>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23B29-6FAC-4764-BDAC-BAE7F39D8CAA}"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FA4D6-89DB-4A9C-87F0-9B2E815E67B5}"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3E41D-ED1F-4302-934A-6C941644DDF8}"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29AD10-9CDE-4332-B91E-708592AB3E00}"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EC834D-4133-49F2-A931-0AD8F8F8D8C9}" type="datetime1">
              <a:rPr lang="en-US" smtClean="0"/>
              <a:pPr/>
              <a:t>4/22/2020</a:t>
            </a:fld>
            <a:endParaRPr lang="en-US"/>
          </a:p>
        </p:txBody>
      </p:sp>
      <p:sp>
        <p:nvSpPr>
          <p:cNvPr id="6" name="Footer Placeholder 5"/>
          <p:cNvSpPr>
            <a:spLocks noGrp="1"/>
          </p:cNvSpPr>
          <p:nvPr>
            <p:ph type="ftr" sz="quarter" idx="11"/>
          </p:nvPr>
        </p:nvSpPr>
        <p:spPr/>
        <p:txBody>
          <a:bodyPr/>
          <a:lstStyle/>
          <a:p>
            <a:r>
              <a:rPr lang="en-US" smtClean="0"/>
              <a:t>AKSGangwar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3FC5CC-562F-4F5F-9AFD-B8C0A14316B6}" type="datetime1">
              <a:rPr lang="en-US" smtClean="0"/>
              <a:pPr/>
              <a:t>4/22/2020</a:t>
            </a:fld>
            <a:endParaRPr lang="en-US"/>
          </a:p>
        </p:txBody>
      </p:sp>
      <p:sp>
        <p:nvSpPr>
          <p:cNvPr id="8" name="Footer Placeholder 7"/>
          <p:cNvSpPr>
            <a:spLocks noGrp="1"/>
          </p:cNvSpPr>
          <p:nvPr>
            <p:ph type="ftr" sz="quarter" idx="11"/>
          </p:nvPr>
        </p:nvSpPr>
        <p:spPr/>
        <p:txBody>
          <a:bodyPr/>
          <a:lstStyle/>
          <a:p>
            <a:r>
              <a:rPr lang="en-US" smtClean="0"/>
              <a:t>AKSGangwar</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DF5751-4A24-41EE-A447-31451445B60A}" type="datetime1">
              <a:rPr lang="en-US" smtClean="0"/>
              <a:pPr/>
              <a:t>4/22/2020</a:t>
            </a:fld>
            <a:endParaRPr lang="en-US"/>
          </a:p>
        </p:txBody>
      </p:sp>
      <p:sp>
        <p:nvSpPr>
          <p:cNvPr id="4" name="Footer Placeholder 3"/>
          <p:cNvSpPr>
            <a:spLocks noGrp="1"/>
          </p:cNvSpPr>
          <p:nvPr>
            <p:ph type="ftr" sz="quarter" idx="11"/>
          </p:nvPr>
        </p:nvSpPr>
        <p:spPr/>
        <p:txBody>
          <a:bodyPr/>
          <a:lstStyle/>
          <a:p>
            <a:r>
              <a:rPr lang="en-US" smtClean="0"/>
              <a:t>AKSGangwar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751BC-B39B-4555-AE32-C0BD62A76548}" type="datetime1">
              <a:rPr lang="en-US" smtClean="0"/>
              <a:pPr/>
              <a:t>4/22/2020</a:t>
            </a:fld>
            <a:endParaRPr lang="en-US"/>
          </a:p>
        </p:txBody>
      </p:sp>
      <p:sp>
        <p:nvSpPr>
          <p:cNvPr id="3" name="Footer Placeholder 2"/>
          <p:cNvSpPr>
            <a:spLocks noGrp="1"/>
          </p:cNvSpPr>
          <p:nvPr>
            <p:ph type="ftr" sz="quarter" idx="11"/>
          </p:nvPr>
        </p:nvSpPr>
        <p:spPr/>
        <p:txBody>
          <a:bodyPr/>
          <a:lstStyle/>
          <a:p>
            <a:r>
              <a:rPr lang="en-US" smtClean="0"/>
              <a:t>AKSGangwar</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C63A5-4FE3-4822-8535-1248CA3B8B41}" type="datetime1">
              <a:rPr lang="en-US" smtClean="0"/>
              <a:pPr/>
              <a:t>4/22/2020</a:t>
            </a:fld>
            <a:endParaRPr lang="en-US"/>
          </a:p>
        </p:txBody>
      </p:sp>
      <p:sp>
        <p:nvSpPr>
          <p:cNvPr id="6" name="Footer Placeholder 5"/>
          <p:cNvSpPr>
            <a:spLocks noGrp="1"/>
          </p:cNvSpPr>
          <p:nvPr>
            <p:ph type="ftr" sz="quarter" idx="11"/>
          </p:nvPr>
        </p:nvSpPr>
        <p:spPr/>
        <p:txBody>
          <a:bodyPr/>
          <a:lstStyle/>
          <a:p>
            <a:r>
              <a:rPr lang="en-US" smtClean="0"/>
              <a:t>AKSGangwar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381CB-2F0B-49D9-8F39-31CDC89FC5C5}" type="datetime1">
              <a:rPr lang="en-US" smtClean="0"/>
              <a:pPr/>
              <a:t>4/22/2020</a:t>
            </a:fld>
            <a:endParaRPr lang="en-US"/>
          </a:p>
        </p:txBody>
      </p:sp>
      <p:sp>
        <p:nvSpPr>
          <p:cNvPr id="6" name="Footer Placeholder 5"/>
          <p:cNvSpPr>
            <a:spLocks noGrp="1"/>
          </p:cNvSpPr>
          <p:nvPr>
            <p:ph type="ftr" sz="quarter" idx="11"/>
          </p:nvPr>
        </p:nvSpPr>
        <p:spPr/>
        <p:txBody>
          <a:bodyPr/>
          <a:lstStyle/>
          <a:p>
            <a:r>
              <a:rPr lang="en-US" smtClean="0"/>
              <a:t>AKSGangwar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45130-2E8B-4594-A660-2EFC9698E66A}" type="datetime1">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AKSGangwar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ge.slidesharecdn.com/auxiliarymotionedited2-140516021814-phpapp01/95/auxiliary-motion-of-a-loom-10-638.jpg?cb=1400206819" TargetMode="External"/><Relationship Id="rId2" Type="http://schemas.openxmlformats.org/officeDocument/2006/relationships/hyperlink" Target="https://image.slidesharecdn.com/auxiliarymotionedited2-140516021814-phpapp01/95/auxiliary-motion-of-a-loom-9-638.jpg?cb=140020681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rgbClr val="FF0000"/>
                </a:solidFill>
              </a:rPr>
              <a:t> Auxiliary motions of loom: Part-1 MMFT </a:t>
            </a:r>
            <a:endParaRPr lang="en-GB" sz="3200" b="1" dirty="0">
              <a:solidFill>
                <a:srgbClr val="FF0000"/>
              </a:solidFill>
            </a:endParaRPr>
          </a:p>
        </p:txBody>
      </p:sp>
      <p:sp>
        <p:nvSpPr>
          <p:cNvPr id="3" name="Content Placeholder 2"/>
          <p:cNvSpPr>
            <a:spLocks noGrp="1"/>
          </p:cNvSpPr>
          <p:nvPr>
            <p:ph idx="1"/>
          </p:nvPr>
        </p:nvSpPr>
        <p:spPr>
          <a:xfrm>
            <a:off x="457200" y="1219200"/>
            <a:ext cx="8229600" cy="5181600"/>
          </a:xfrm>
        </p:spPr>
        <p:txBody>
          <a:bodyPr>
            <a:normAutofit/>
          </a:bodyPr>
          <a:lstStyle/>
          <a:p>
            <a:pPr marL="514350" indent="-514350">
              <a:buFont typeface="Wingdings" pitchFamily="2" charset="2"/>
              <a:buChar char="v"/>
            </a:pPr>
            <a:r>
              <a:rPr lang="en-GB" sz="4000" dirty="0" smtClean="0">
                <a:solidFill>
                  <a:srgbClr val="7030A0"/>
                </a:solidFill>
              </a:rPr>
              <a:t>To produce a good quality of cloth with out damages some stop motion provided on the loom</a:t>
            </a:r>
          </a:p>
          <a:p>
            <a:pPr marL="514350" indent="-514350">
              <a:buFont typeface="Wingdings" pitchFamily="2" charset="2"/>
              <a:buChar char="v"/>
            </a:pPr>
            <a:r>
              <a:rPr lang="en-GB" sz="4000" dirty="0" smtClean="0">
                <a:solidFill>
                  <a:srgbClr val="7030A0"/>
                </a:solidFill>
              </a:rPr>
              <a:t>These are auxiliary motions</a:t>
            </a:r>
          </a:p>
          <a:p>
            <a:pPr marL="514350" indent="-514350">
              <a:buFont typeface="Wingdings" pitchFamily="2" charset="2"/>
              <a:buChar char="v"/>
            </a:pPr>
            <a:r>
              <a:rPr lang="en-GB" sz="4000" dirty="0" smtClean="0">
                <a:solidFill>
                  <a:srgbClr val="7030A0"/>
                </a:solidFill>
              </a:rPr>
              <a:t>Required  for high productivity with </a:t>
            </a:r>
            <a:r>
              <a:rPr lang="en-GB" sz="4000" dirty="0" err="1" smtClean="0">
                <a:solidFill>
                  <a:srgbClr val="7030A0"/>
                </a:solidFill>
              </a:rPr>
              <a:t>qualityproduct</a:t>
            </a:r>
            <a:endParaRPr lang="en-GB" sz="4000" dirty="0" smtClean="0">
              <a:solidFill>
                <a:srgbClr val="7030A0"/>
              </a:solidFill>
            </a:endParaRPr>
          </a:p>
          <a:p>
            <a:pPr marL="514350" indent="-514350">
              <a:buFont typeface="Wingdings" pitchFamily="2" charset="2"/>
              <a:buChar char="v"/>
            </a:pPr>
            <a:r>
              <a:rPr lang="en-GB" sz="4000" dirty="0" smtClean="0">
                <a:solidFill>
                  <a:srgbClr val="7030A0"/>
                </a:solidFill>
              </a:rPr>
              <a:t> These are useful &amp; desirable</a:t>
            </a:r>
          </a:p>
          <a:p>
            <a:pPr marL="514350" indent="-514350">
              <a:buNone/>
            </a:pP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pic>
        <p:nvPicPr>
          <p:cNvPr id="7" name="Picture 6" descr="https://1.bp.blogspot.com/-uNqFPS9QWYA/U7kxyGFytwI/AAAAAAAAQpk/NuMLkb5O1sA/s1600/Untitled.png"/>
          <p:cNvPicPr/>
          <p:nvPr/>
        </p:nvPicPr>
        <p:blipFill>
          <a:blip r:embed="rId2"/>
          <a:srcRect/>
          <a:stretch>
            <a:fillRect/>
          </a:stretch>
        </p:blipFill>
        <p:spPr bwMode="auto">
          <a:xfrm>
            <a:off x="1143000" y="838200"/>
            <a:ext cx="6781800" cy="4571999"/>
          </a:xfrm>
          <a:prstGeom prst="rect">
            <a:avLst/>
          </a:prstGeom>
          <a:noFill/>
          <a:ln w="9525">
            <a:noFill/>
            <a:miter lim="800000"/>
            <a:headEnd/>
            <a:tailEnd/>
          </a:ln>
        </p:spPr>
      </p:pic>
      <p:sp>
        <p:nvSpPr>
          <p:cNvPr id="8" name="Rectangle 7"/>
          <p:cNvSpPr/>
          <p:nvPr/>
        </p:nvSpPr>
        <p:spPr>
          <a:xfrm>
            <a:off x="3505200" y="5486400"/>
            <a:ext cx="2223686" cy="369332"/>
          </a:xfrm>
          <a:prstGeom prst="rect">
            <a:avLst/>
          </a:prstGeom>
        </p:spPr>
        <p:txBody>
          <a:bodyPr wrap="none">
            <a:spAutoFit/>
          </a:bodyPr>
          <a:lstStyle/>
          <a:p>
            <a:r>
              <a:rPr lang="en-GB" dirty="0" smtClean="0"/>
              <a:t>Fig-Warp stop motion</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GB" dirty="0" smtClean="0"/>
              <a:t>For details, students may go through study material which is uploaded online</a:t>
            </a:r>
          </a:p>
          <a:p>
            <a:r>
              <a:rPr lang="en-GB" dirty="0" smtClean="0"/>
              <a:t>In case of any query, </a:t>
            </a:r>
            <a:r>
              <a:rPr lang="en-GB" b="1" dirty="0" smtClean="0">
                <a:solidFill>
                  <a:srgbClr val="00B0F0"/>
                </a:solidFill>
              </a:rPr>
              <a:t>students may ask on my contact no between 8.00-9.00 pm </a:t>
            </a:r>
            <a:r>
              <a:rPr lang="en-GB" dirty="0" smtClean="0"/>
              <a:t>on my contact no: </a:t>
            </a:r>
            <a:r>
              <a:rPr lang="en-GB" b="1" u="sng" dirty="0" smtClean="0">
                <a:solidFill>
                  <a:srgbClr val="FF0000"/>
                </a:solidFill>
              </a:rPr>
              <a:t>8953911070/9415737371</a:t>
            </a:r>
          </a:p>
          <a:p>
            <a:pPr algn="ctr">
              <a:buNone/>
            </a:pPr>
            <a:r>
              <a:rPr lang="en-GB" b="1" dirty="0" smtClean="0">
                <a:solidFill>
                  <a:srgbClr val="00B050"/>
                </a:solidFill>
              </a:rPr>
              <a:t>“This is end </a:t>
            </a:r>
            <a:r>
              <a:rPr lang="en-GB" b="1" smtClean="0">
                <a:solidFill>
                  <a:srgbClr val="00B050"/>
                </a:solidFill>
              </a:rPr>
              <a:t>of </a:t>
            </a:r>
            <a:r>
              <a:rPr lang="en-GB" b="1" smtClean="0">
                <a:solidFill>
                  <a:srgbClr val="00B050"/>
                </a:solidFill>
              </a:rPr>
              <a:t>lecture-7”</a:t>
            </a:r>
            <a:endParaRPr lang="en-GB" b="1" dirty="0">
              <a:solidFill>
                <a:srgbClr val="00B050"/>
              </a:solidFill>
            </a:endParaRPr>
          </a:p>
        </p:txBody>
      </p:sp>
      <p:sp>
        <p:nvSpPr>
          <p:cNvPr id="4" name="Date Placeholder 3"/>
          <p:cNvSpPr>
            <a:spLocks noGrp="1"/>
          </p:cNvSpPr>
          <p:nvPr>
            <p:ph type="dt" sz="half" idx="10"/>
          </p:nvPr>
        </p:nvSpPr>
        <p:spPr/>
        <p:txBody>
          <a:bodyPr/>
          <a:lstStyle/>
          <a:p>
            <a:fld id="{FC99A6D9-1F23-4FB4-AC48-7B752328321A}" type="datetime1">
              <a:rPr lang="en-US" smtClean="0"/>
              <a:pPr/>
              <a:t>4/22/2020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AKSGangwar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514350" indent="-514350">
              <a:buFont typeface="Wingdings" pitchFamily="2" charset="2"/>
              <a:buChar char="v"/>
            </a:pPr>
            <a:r>
              <a:rPr lang="en-GB" dirty="0" smtClean="0">
                <a:solidFill>
                  <a:srgbClr val="7030A0"/>
                </a:solidFill>
              </a:rPr>
              <a:t>These are following kinds</a:t>
            </a:r>
          </a:p>
          <a:p>
            <a:pPr marL="514350" indent="-514350">
              <a:buFont typeface="Wingdings" pitchFamily="2" charset="2"/>
              <a:buChar char="Ø"/>
            </a:pPr>
            <a:r>
              <a:rPr lang="en-GB" dirty="0" smtClean="0">
                <a:solidFill>
                  <a:srgbClr val="C00000"/>
                </a:solidFill>
              </a:rPr>
              <a:t>Warp stop motion</a:t>
            </a:r>
          </a:p>
          <a:p>
            <a:pPr>
              <a:buFont typeface="Wingdings" pitchFamily="2" charset="2"/>
              <a:buChar char="Ø"/>
            </a:pPr>
            <a:r>
              <a:rPr lang="en-GB" dirty="0" smtClean="0">
                <a:solidFill>
                  <a:srgbClr val="C00000"/>
                </a:solidFill>
              </a:rPr>
              <a:t>Weft stops motion</a:t>
            </a:r>
          </a:p>
          <a:p>
            <a:pPr>
              <a:buFont typeface="Wingdings" pitchFamily="2" charset="2"/>
              <a:buChar char="Ø"/>
            </a:pPr>
            <a:r>
              <a:rPr lang="en-GB" dirty="0" smtClean="0">
                <a:solidFill>
                  <a:srgbClr val="C00000"/>
                </a:solidFill>
              </a:rPr>
              <a:t>Weft replenishment motion</a:t>
            </a:r>
          </a:p>
          <a:p>
            <a:pPr>
              <a:buFont typeface="Wingdings" pitchFamily="2" charset="2"/>
              <a:buChar char="Ø"/>
            </a:pPr>
            <a:r>
              <a:rPr lang="en-GB" dirty="0" smtClean="0">
                <a:solidFill>
                  <a:srgbClr val="C00000"/>
                </a:solidFill>
              </a:rPr>
              <a:t>Warp protector motion</a:t>
            </a:r>
          </a:p>
          <a:p>
            <a:pPr>
              <a:buFont typeface="Wingdings" pitchFamily="2" charset="2"/>
              <a:buChar char="Ø"/>
            </a:pPr>
            <a:r>
              <a:rPr lang="en-GB" dirty="0" smtClean="0">
                <a:solidFill>
                  <a:srgbClr val="C00000"/>
                </a:solidFill>
              </a:rPr>
              <a:t>Weft mixing motion</a:t>
            </a:r>
          </a:p>
          <a:p>
            <a:pPr>
              <a:buFont typeface="Wingdings" pitchFamily="2" charset="2"/>
              <a:buChar char="Ø"/>
            </a:pPr>
            <a:r>
              <a:rPr lang="en-GB" dirty="0" smtClean="0">
                <a:solidFill>
                  <a:srgbClr val="C00000"/>
                </a:solidFill>
              </a:rPr>
              <a:t>Feeler motion</a:t>
            </a:r>
          </a:p>
          <a:p>
            <a:pPr>
              <a:buFont typeface="Wingdings" pitchFamily="2" charset="2"/>
              <a:buChar char="Ø"/>
            </a:pPr>
            <a:r>
              <a:rPr lang="en-GB" dirty="0" smtClean="0">
                <a:solidFill>
                  <a:srgbClr val="C00000"/>
                </a:solidFill>
              </a:rPr>
              <a:t>Brake motion</a:t>
            </a:r>
          </a:p>
          <a:p>
            <a:pPr>
              <a:buFont typeface="Wingdings" pitchFamily="2" charset="2"/>
              <a:buChar char="Ø"/>
            </a:pPr>
            <a:r>
              <a:rPr lang="en-GB" dirty="0" smtClean="0">
                <a:solidFill>
                  <a:srgbClr val="C00000"/>
                </a:solidFill>
              </a:rPr>
              <a:t>Temple </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lnSpcReduction="10000"/>
          </a:bodyPr>
          <a:lstStyle/>
          <a:p>
            <a:pPr>
              <a:buFont typeface="Wingdings" pitchFamily="2" charset="2"/>
              <a:buChar char="v"/>
            </a:pPr>
            <a:r>
              <a:rPr lang="en-GB" b="1" dirty="0" smtClean="0">
                <a:solidFill>
                  <a:srgbClr val="FF0000"/>
                </a:solidFill>
              </a:rPr>
              <a:t>Warp stop motion:</a:t>
            </a:r>
          </a:p>
          <a:p>
            <a:pPr>
              <a:buFont typeface="Wingdings" pitchFamily="2" charset="2"/>
              <a:buChar char="Ø"/>
            </a:pPr>
            <a:r>
              <a:rPr lang="en-GB" dirty="0" smtClean="0">
                <a:solidFill>
                  <a:srgbClr val="00B050"/>
                </a:solidFill>
              </a:rPr>
              <a:t>To stop the loom when a warp thread breaks/ excessively loose</a:t>
            </a:r>
          </a:p>
          <a:p>
            <a:pPr>
              <a:buFont typeface="Wingdings" pitchFamily="2" charset="2"/>
              <a:buChar char="Ø"/>
            </a:pPr>
            <a:r>
              <a:rPr lang="en-GB" dirty="0" smtClean="0">
                <a:solidFill>
                  <a:srgbClr val="00B050"/>
                </a:solidFill>
              </a:rPr>
              <a:t>When a drop wire fall as the result of end break</a:t>
            </a:r>
          </a:p>
          <a:p>
            <a:pPr>
              <a:buFont typeface="Wingdings" pitchFamily="2" charset="2"/>
              <a:buChar char="Ø"/>
            </a:pPr>
            <a:r>
              <a:rPr lang="en-GB" dirty="0" smtClean="0">
                <a:solidFill>
                  <a:srgbClr val="00B050"/>
                </a:solidFill>
              </a:rPr>
              <a:t>The broken end is repaired and handled by the operator </a:t>
            </a:r>
          </a:p>
          <a:p>
            <a:pPr>
              <a:buFont typeface="Wingdings" pitchFamily="2" charset="2"/>
              <a:buChar char="v"/>
            </a:pPr>
            <a:r>
              <a:rPr lang="en-GB" b="1" dirty="0" smtClean="0">
                <a:solidFill>
                  <a:srgbClr val="FF0000"/>
                </a:solidFill>
              </a:rPr>
              <a:t>Weft replenishment motion</a:t>
            </a:r>
          </a:p>
          <a:p>
            <a:pPr>
              <a:buFont typeface="Wingdings" pitchFamily="2" charset="2"/>
              <a:buChar char="Ø"/>
            </a:pPr>
            <a:r>
              <a:rPr lang="en-GB" dirty="0" smtClean="0">
                <a:solidFill>
                  <a:srgbClr val="00B050"/>
                </a:solidFill>
              </a:rPr>
              <a:t>It ensures a continuous weft supply to loom when weft exhausted. Weft </a:t>
            </a:r>
            <a:r>
              <a:rPr lang="en-GB" dirty="0" err="1" smtClean="0">
                <a:solidFill>
                  <a:srgbClr val="00B050"/>
                </a:solidFill>
              </a:rPr>
              <a:t>replinished</a:t>
            </a:r>
            <a:endParaRPr lang="en-GB" dirty="0" smtClean="0">
              <a:solidFill>
                <a:srgbClr val="00B050"/>
              </a:solidFill>
            </a:endParaRPr>
          </a:p>
          <a:p>
            <a:pPr>
              <a:buFont typeface="Wingdings" pitchFamily="2" charset="2"/>
              <a:buChar char="Ø"/>
            </a:pPr>
            <a:r>
              <a:rPr lang="en-GB" dirty="0" smtClean="0">
                <a:solidFill>
                  <a:srgbClr val="00B050"/>
                </a:solidFill>
              </a:rPr>
              <a:t>Motion provides uninterrupted picking by switching from depleted to full package.</a:t>
            </a:r>
            <a:endParaRPr lang="en-GB" dirty="0">
              <a:solidFill>
                <a:srgbClr val="00B050"/>
              </a:solidFill>
            </a:endParaRPr>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10000"/>
          </a:bodyPr>
          <a:lstStyle/>
          <a:p>
            <a:pPr>
              <a:buFont typeface="Wingdings" pitchFamily="2" charset="2"/>
              <a:buChar char="v"/>
            </a:pPr>
            <a:r>
              <a:rPr lang="en-GB" b="1" dirty="0" smtClean="0">
                <a:solidFill>
                  <a:srgbClr val="FF0000"/>
                </a:solidFill>
              </a:rPr>
              <a:t>Weft stop motion:</a:t>
            </a:r>
            <a:endParaRPr lang="en-GB" dirty="0" smtClean="0">
              <a:solidFill>
                <a:srgbClr val="FF0000"/>
              </a:solidFill>
            </a:endParaRPr>
          </a:p>
          <a:p>
            <a:pPr>
              <a:buFont typeface="Wingdings" pitchFamily="2" charset="2"/>
              <a:buChar char="Ø"/>
            </a:pPr>
            <a:r>
              <a:rPr lang="en-GB" dirty="0" smtClean="0">
                <a:solidFill>
                  <a:srgbClr val="00B050"/>
                </a:solidFill>
              </a:rPr>
              <a:t>This motion able to stop the loom when a weft breaks or runs out of the </a:t>
            </a:r>
            <a:r>
              <a:rPr lang="en-GB" dirty="0" err="1" smtClean="0">
                <a:solidFill>
                  <a:srgbClr val="00B050"/>
                </a:solidFill>
              </a:rPr>
              <a:t>pirn</a:t>
            </a:r>
            <a:endParaRPr lang="en-GB" dirty="0" smtClean="0">
              <a:solidFill>
                <a:srgbClr val="00B050"/>
              </a:solidFill>
            </a:endParaRPr>
          </a:p>
          <a:p>
            <a:pPr>
              <a:buFont typeface="Wingdings" pitchFamily="2" charset="2"/>
              <a:buChar char="Ø"/>
            </a:pPr>
            <a:r>
              <a:rPr lang="en-GB" dirty="0" smtClean="0">
                <a:solidFill>
                  <a:srgbClr val="00B050"/>
                </a:solidFill>
              </a:rPr>
              <a:t>In case the loom is allowed to run even after the weft breaks there will be no woven cloth except long threads of warp</a:t>
            </a:r>
          </a:p>
          <a:p>
            <a:pPr>
              <a:buFont typeface="Wingdings" pitchFamily="2" charset="2"/>
              <a:buChar char="v"/>
            </a:pPr>
            <a:r>
              <a:rPr lang="en-GB" b="1" dirty="0" smtClean="0">
                <a:solidFill>
                  <a:srgbClr val="FF0000"/>
                </a:solidFill>
              </a:rPr>
              <a:t>Warp protector mechanism:</a:t>
            </a:r>
            <a:r>
              <a:rPr lang="en-GB" dirty="0" smtClean="0">
                <a:solidFill>
                  <a:srgbClr val="FF0000"/>
                </a:solidFill>
              </a:rPr>
              <a:t> </a:t>
            </a:r>
          </a:p>
          <a:p>
            <a:pPr>
              <a:buFont typeface="Wingdings" pitchFamily="2" charset="2"/>
              <a:buChar char="Ø"/>
            </a:pPr>
            <a:r>
              <a:rPr lang="en-GB" dirty="0" smtClean="0">
                <a:solidFill>
                  <a:srgbClr val="00B050"/>
                </a:solidFill>
              </a:rPr>
              <a:t>To protect the warp sheet by stopping the loom when shuttle trapped in path</a:t>
            </a:r>
          </a:p>
          <a:p>
            <a:pPr>
              <a:buFont typeface="Wingdings" pitchFamily="2" charset="2"/>
              <a:buChar char="Ø"/>
            </a:pPr>
            <a:r>
              <a:rPr lang="en-GB" dirty="0" smtClean="0">
                <a:solidFill>
                  <a:srgbClr val="00B050"/>
                </a:solidFill>
              </a:rPr>
              <a:t>Motion protect the warp threads by stopping the loom when the shuttle fails to reach, the selvedge side and box properly into either the shuttle box during picking</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a:buFont typeface="Wingdings" pitchFamily="2" charset="2"/>
              <a:buChar char="Ø"/>
            </a:pPr>
            <a:r>
              <a:rPr lang="en-GB" dirty="0" smtClean="0">
                <a:hlinkClick r:id="rId2" tooltip="If shuttle fails to&#10;reach its proper box,&#10;a loom must eithe..."/>
              </a:rPr>
              <a:t> </a:t>
            </a:r>
            <a:r>
              <a:rPr lang="en-GB" dirty="0" smtClean="0">
                <a:solidFill>
                  <a:srgbClr val="00B050"/>
                </a:solidFill>
              </a:rPr>
              <a:t>If shuttle fails to reach its proper box, loom must either be instantly stopped by a fast reed motion or gradually stopped by loose reed motion </a:t>
            </a:r>
          </a:p>
          <a:p>
            <a:pPr>
              <a:buFont typeface="Wingdings" pitchFamily="2" charset="2"/>
              <a:buChar char="Ø"/>
            </a:pPr>
            <a:r>
              <a:rPr lang="en-GB" dirty="0" smtClean="0">
                <a:solidFill>
                  <a:srgbClr val="00B050"/>
                </a:solidFill>
                <a:hlinkClick r:id="rId3" tooltip="It will stop the loom to&#10;prevent excessive&#10;damage to the wa..."/>
              </a:rPr>
              <a:t> </a:t>
            </a:r>
            <a:r>
              <a:rPr lang="en-GB" dirty="0" smtClean="0">
                <a:solidFill>
                  <a:srgbClr val="00B050"/>
                </a:solidFill>
              </a:rPr>
              <a:t>It will stop the loom to prevent excessive damage to the warp threads, cloth, and reed if the weft carrier becomes trapped between the top and bottom of the shed lines and the reed</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96000"/>
          </a:xfrm>
        </p:spPr>
        <p:txBody>
          <a:bodyPr>
            <a:normAutofit fontScale="92500" lnSpcReduction="20000"/>
          </a:bodyPr>
          <a:lstStyle/>
          <a:p>
            <a:pPr>
              <a:buFont typeface="Wingdings" pitchFamily="2" charset="2"/>
              <a:buChar char="v"/>
            </a:pPr>
            <a:r>
              <a:rPr lang="en-GB" b="1" dirty="0" smtClean="0">
                <a:solidFill>
                  <a:srgbClr val="FF0000"/>
                </a:solidFill>
              </a:rPr>
              <a:t>Brake motion:</a:t>
            </a:r>
            <a:r>
              <a:rPr lang="en-GB" dirty="0" smtClean="0"/>
              <a:t> </a:t>
            </a:r>
          </a:p>
          <a:p>
            <a:pPr>
              <a:buFont typeface="Wingdings" pitchFamily="2" charset="2"/>
              <a:buChar char="Ø"/>
            </a:pPr>
            <a:r>
              <a:rPr lang="en-GB" dirty="0" smtClean="0">
                <a:solidFill>
                  <a:srgbClr val="00B050"/>
                </a:solidFill>
              </a:rPr>
              <a:t>A mechanism to stop the loom when a warp /weft yarn breaks</a:t>
            </a:r>
          </a:p>
          <a:p>
            <a:pPr>
              <a:buFont typeface="Wingdings" pitchFamily="2" charset="2"/>
              <a:buChar char="Ø"/>
            </a:pPr>
            <a:r>
              <a:rPr lang="en-GB" dirty="0" smtClean="0">
                <a:solidFill>
                  <a:srgbClr val="00B050"/>
                </a:solidFill>
              </a:rPr>
              <a:t>It is a device by means of which artificial frictional resistance is applied to moving body in order to stop the motion of a loom</a:t>
            </a:r>
          </a:p>
          <a:p>
            <a:pPr>
              <a:buFont typeface="Wingdings" pitchFamily="2" charset="2"/>
              <a:buChar char="Ø"/>
            </a:pPr>
            <a:r>
              <a:rPr lang="en-GB" dirty="0" smtClean="0">
                <a:solidFill>
                  <a:srgbClr val="00B050"/>
                </a:solidFill>
              </a:rPr>
              <a:t>The brake stops the loom immediately whenever required</a:t>
            </a:r>
          </a:p>
          <a:p>
            <a:pPr>
              <a:buFont typeface="Wingdings" pitchFamily="2" charset="2"/>
              <a:buChar char="Ø"/>
            </a:pPr>
            <a:r>
              <a:rPr lang="en-GB" dirty="0" smtClean="0">
                <a:solidFill>
                  <a:srgbClr val="00B050"/>
                </a:solidFill>
              </a:rPr>
              <a:t>The weaver uses it to stop the loom to repair broken ends / picks</a:t>
            </a:r>
          </a:p>
          <a:p>
            <a:pPr>
              <a:buFont typeface="Wingdings" pitchFamily="2" charset="2"/>
              <a:buChar char="Ø"/>
            </a:pPr>
            <a:r>
              <a:rPr lang="en-GB" dirty="0" smtClean="0">
                <a:solidFill>
                  <a:srgbClr val="00B050"/>
                </a:solidFill>
              </a:rPr>
              <a:t> </a:t>
            </a:r>
            <a:r>
              <a:rPr lang="en-GB" dirty="0" smtClean="0">
                <a:solidFill>
                  <a:srgbClr val="7030A0"/>
                </a:solidFill>
              </a:rPr>
              <a:t>Types of Brake –</a:t>
            </a:r>
          </a:p>
          <a:p>
            <a:pPr>
              <a:buNone/>
            </a:pPr>
            <a:r>
              <a:rPr lang="en-GB" dirty="0" smtClean="0">
                <a:solidFill>
                  <a:srgbClr val="7030A0"/>
                </a:solidFill>
              </a:rPr>
              <a:t> •Shoe Brake</a:t>
            </a:r>
          </a:p>
          <a:p>
            <a:pPr>
              <a:buNone/>
            </a:pPr>
            <a:r>
              <a:rPr lang="en-GB" dirty="0" smtClean="0">
                <a:solidFill>
                  <a:srgbClr val="7030A0"/>
                </a:solidFill>
              </a:rPr>
              <a:t> •Band Brake </a:t>
            </a:r>
            <a:r>
              <a:rPr lang="en-GB" dirty="0" err="1" smtClean="0">
                <a:solidFill>
                  <a:srgbClr val="7030A0"/>
                </a:solidFill>
              </a:rPr>
              <a:t>BRAKE</a:t>
            </a:r>
            <a:endParaRPr lang="en-GB" dirty="0" smtClean="0">
              <a:solidFill>
                <a:srgbClr val="7030A0"/>
              </a:solidFill>
            </a:endParaRPr>
          </a:p>
          <a:p>
            <a:pPr>
              <a:buNone/>
            </a:pPr>
            <a:r>
              <a:rPr lang="en-GB" dirty="0" smtClean="0"/>
              <a:t> </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Font typeface="Wingdings" pitchFamily="2" charset="2"/>
              <a:buChar char="v"/>
            </a:pPr>
            <a:r>
              <a:rPr lang="en-GB" b="1" dirty="0" smtClean="0">
                <a:solidFill>
                  <a:srgbClr val="FF0000"/>
                </a:solidFill>
              </a:rPr>
              <a:t>Temple motion: </a:t>
            </a:r>
            <a:endParaRPr lang="en-GB" dirty="0" smtClean="0">
              <a:solidFill>
                <a:srgbClr val="FF0000"/>
              </a:solidFill>
            </a:endParaRPr>
          </a:p>
          <a:p>
            <a:pPr>
              <a:buFont typeface="Wingdings" pitchFamily="2" charset="2"/>
              <a:buChar char="Ø"/>
            </a:pPr>
            <a:r>
              <a:rPr lang="en-GB" dirty="0" smtClean="0">
                <a:solidFill>
                  <a:srgbClr val="00B050"/>
                </a:solidFill>
              </a:rPr>
              <a:t>These are used to hold fast the width of the woven cloth as equal to as possible to the width of the warp</a:t>
            </a:r>
          </a:p>
          <a:p>
            <a:pPr>
              <a:buFont typeface="Wingdings" pitchFamily="2" charset="2"/>
              <a:buChar char="Ø"/>
            </a:pPr>
            <a:r>
              <a:rPr lang="en-GB" dirty="0" smtClean="0">
                <a:solidFill>
                  <a:srgbClr val="00B050"/>
                </a:solidFill>
              </a:rPr>
              <a:t> It may be made of wood or metal</a:t>
            </a:r>
          </a:p>
          <a:p>
            <a:pPr>
              <a:buFont typeface="Wingdings" pitchFamily="2" charset="2"/>
              <a:buChar char="Ø"/>
            </a:pPr>
            <a:r>
              <a:rPr lang="en-GB" dirty="0" smtClean="0">
                <a:solidFill>
                  <a:srgbClr val="00B050"/>
                </a:solidFill>
              </a:rPr>
              <a:t> Metal is useful for rugs </a:t>
            </a:r>
          </a:p>
          <a:p>
            <a:pPr>
              <a:buNone/>
            </a:pPr>
            <a:endParaRPr lang="en-GB" dirty="0" smtClean="0">
              <a:solidFill>
                <a:srgbClr val="00B050"/>
              </a:solidFill>
            </a:endParaRPr>
          </a:p>
          <a:p>
            <a:pPr>
              <a:buFont typeface="Wingdings" pitchFamily="2" charset="2"/>
              <a:buChar char="Ø"/>
            </a:pPr>
            <a:r>
              <a:rPr lang="en-GB" dirty="0" smtClean="0">
                <a:solidFill>
                  <a:srgbClr val="C00000"/>
                </a:solidFill>
              </a:rPr>
              <a:t>TYPES OF TEMPLES</a:t>
            </a:r>
          </a:p>
          <a:p>
            <a:r>
              <a:rPr lang="en-GB" dirty="0" smtClean="0">
                <a:solidFill>
                  <a:srgbClr val="C00000"/>
                </a:solidFill>
              </a:rPr>
              <a:t>Ring Temple </a:t>
            </a:r>
          </a:p>
          <a:p>
            <a:r>
              <a:rPr lang="en-GB" dirty="0" smtClean="0">
                <a:solidFill>
                  <a:srgbClr val="C00000"/>
                </a:solidFill>
              </a:rPr>
              <a:t> Roller Temple </a:t>
            </a:r>
            <a:endParaRPr lang="en-GB" dirty="0" smtClean="0"/>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a:buFont typeface="Wingdings" pitchFamily="2" charset="2"/>
              <a:buChar char="v"/>
            </a:pPr>
            <a:r>
              <a:rPr lang="en-GB" b="1" dirty="0" smtClean="0">
                <a:solidFill>
                  <a:srgbClr val="FF0000"/>
                </a:solidFill>
              </a:rPr>
              <a:t>SELVEDGE</a:t>
            </a:r>
            <a:endParaRPr lang="en-GB" dirty="0" smtClean="0">
              <a:solidFill>
                <a:srgbClr val="FF0000"/>
              </a:solidFill>
            </a:endParaRPr>
          </a:p>
          <a:p>
            <a:pPr>
              <a:buFont typeface="Wingdings" pitchFamily="2" charset="2"/>
              <a:buChar char="Ø"/>
            </a:pPr>
            <a:r>
              <a:rPr lang="en-GB" dirty="0" smtClean="0">
                <a:solidFill>
                  <a:srgbClr val="00B050"/>
                </a:solidFill>
              </a:rPr>
              <a:t>The narrow edge of woven fabric that runs parallel to the warp</a:t>
            </a:r>
          </a:p>
          <a:p>
            <a:pPr>
              <a:buFont typeface="Wingdings" pitchFamily="2" charset="2"/>
              <a:buChar char="Ø"/>
            </a:pPr>
            <a:r>
              <a:rPr lang="en-GB" dirty="0" smtClean="0">
                <a:solidFill>
                  <a:srgbClr val="00B050"/>
                </a:solidFill>
              </a:rPr>
              <a:t>It is made with stronger yarns in a tighter construction than the body of the fabric to prevent ravelling </a:t>
            </a:r>
          </a:p>
          <a:p>
            <a:pPr>
              <a:buFont typeface="Wingdings" pitchFamily="2" charset="2"/>
              <a:buChar char="v"/>
            </a:pPr>
            <a:r>
              <a:rPr lang="en-GB" b="1" dirty="0" smtClean="0">
                <a:solidFill>
                  <a:srgbClr val="FF0000"/>
                </a:solidFill>
              </a:rPr>
              <a:t>Weft mixing motion:</a:t>
            </a:r>
            <a:r>
              <a:rPr lang="en-GB" dirty="0" smtClean="0">
                <a:solidFill>
                  <a:srgbClr val="FF0000"/>
                </a:solidFill>
              </a:rPr>
              <a:t> </a:t>
            </a:r>
          </a:p>
          <a:p>
            <a:pPr>
              <a:buFont typeface="Wingdings" pitchFamily="2" charset="2"/>
              <a:buChar char="Ø"/>
            </a:pPr>
            <a:r>
              <a:rPr lang="en-GB" dirty="0" smtClean="0">
                <a:solidFill>
                  <a:srgbClr val="00B050"/>
                </a:solidFill>
              </a:rPr>
              <a:t>This motion able to insert various coloured weft yarn into the same fabric for check and stripe effect</a:t>
            </a:r>
          </a:p>
          <a:p>
            <a:pPr>
              <a:buFont typeface="Wingdings" pitchFamily="2" charset="2"/>
              <a:buChar char="Ø"/>
            </a:pPr>
            <a:r>
              <a:rPr lang="en-GB" dirty="0" smtClean="0">
                <a:solidFill>
                  <a:srgbClr val="00B050"/>
                </a:solidFill>
              </a:rPr>
              <a:t>These are known as drop box</a:t>
            </a:r>
          </a:p>
          <a:p>
            <a:pPr>
              <a:buFont typeface="Wingdings" pitchFamily="2" charset="2"/>
              <a:buChar char="Ø"/>
            </a:pPr>
            <a:r>
              <a:rPr lang="en-GB" dirty="0" smtClean="0">
                <a:solidFill>
                  <a:srgbClr val="00B050"/>
                </a:solidFill>
              </a:rPr>
              <a:t>Circular &amp; vertical drop are kinds</a:t>
            </a:r>
          </a:p>
          <a:p>
            <a:pPr>
              <a:buFont typeface="Wingdings" pitchFamily="2" charset="2"/>
              <a:buChar char="v"/>
            </a:pPr>
            <a:r>
              <a:rPr lang="en-GB" b="1" dirty="0" smtClean="0">
                <a:solidFill>
                  <a:srgbClr val="FF0000"/>
                </a:solidFill>
              </a:rPr>
              <a:t>Feeler motion:</a:t>
            </a:r>
            <a:endParaRPr lang="en-GB" dirty="0" smtClean="0">
              <a:solidFill>
                <a:srgbClr val="FF0000"/>
              </a:solidFill>
            </a:endParaRPr>
          </a:p>
          <a:p>
            <a:pPr>
              <a:buFont typeface="Wingdings" pitchFamily="2" charset="2"/>
              <a:buChar char="Ø"/>
            </a:pPr>
            <a:r>
              <a:rPr lang="en-GB" dirty="0" smtClean="0">
                <a:solidFill>
                  <a:srgbClr val="00B050"/>
                </a:solidFill>
              </a:rPr>
              <a:t>This gives </a:t>
            </a:r>
            <a:r>
              <a:rPr lang="en-GB" dirty="0" err="1" smtClean="0">
                <a:solidFill>
                  <a:srgbClr val="00B050"/>
                </a:solidFill>
              </a:rPr>
              <a:t>indicaton</a:t>
            </a:r>
            <a:r>
              <a:rPr lang="en-GB" dirty="0" smtClean="0">
                <a:solidFill>
                  <a:srgbClr val="00B050"/>
                </a:solidFill>
              </a:rPr>
              <a:t> whether the weft yarn in </a:t>
            </a:r>
            <a:r>
              <a:rPr lang="en-GB" dirty="0" err="1" smtClean="0">
                <a:solidFill>
                  <a:srgbClr val="00B050"/>
                </a:solidFill>
              </a:rPr>
              <a:t>pirn</a:t>
            </a:r>
            <a:r>
              <a:rPr lang="en-GB" dirty="0" smtClean="0">
                <a:solidFill>
                  <a:srgbClr val="00B050"/>
                </a:solidFill>
              </a:rPr>
              <a:t> is used or not</a:t>
            </a:r>
          </a:p>
          <a:p>
            <a:pPr>
              <a:buFont typeface="Wingdings" pitchFamily="2" charset="2"/>
              <a:buChar char="Ø"/>
            </a:pPr>
            <a:r>
              <a:rPr lang="en-GB" dirty="0" smtClean="0">
                <a:solidFill>
                  <a:srgbClr val="00B050"/>
                </a:solidFill>
              </a:rPr>
              <a:t>These are optical type </a:t>
            </a:r>
          </a:p>
          <a:p>
            <a:pPr>
              <a:buFont typeface="Wingdings" pitchFamily="2" charset="2"/>
              <a:buChar char="Ø"/>
            </a:pPr>
            <a:r>
              <a:rPr lang="en-GB" dirty="0" smtClean="0">
                <a:solidFill>
                  <a:srgbClr val="00B050"/>
                </a:solidFill>
              </a:rPr>
              <a:t>&amp; mechanical type</a:t>
            </a:r>
            <a:endParaRPr lang="en-GB" dirty="0">
              <a:solidFill>
                <a:srgbClr val="00B050"/>
              </a:solidFill>
            </a:endParaRPr>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buFont typeface="Wingdings" pitchFamily="2" charset="2"/>
              <a:buChar char="v"/>
            </a:pPr>
            <a:r>
              <a:rPr lang="en-GB" b="1" dirty="0" smtClean="0">
                <a:solidFill>
                  <a:srgbClr val="FF0000"/>
                </a:solidFill>
              </a:rPr>
              <a:t>Warp stop.</a:t>
            </a:r>
            <a:r>
              <a:rPr lang="en-GB" dirty="0" smtClean="0">
                <a:solidFill>
                  <a:srgbClr val="FF0000"/>
                </a:solidFill>
              </a:rPr>
              <a:t>- </a:t>
            </a:r>
          </a:p>
          <a:p>
            <a:pPr>
              <a:buFont typeface="Wingdings" pitchFamily="2" charset="2"/>
              <a:buChar char="§"/>
            </a:pPr>
            <a:r>
              <a:rPr lang="en-GB" dirty="0" smtClean="0">
                <a:solidFill>
                  <a:srgbClr val="7030A0"/>
                </a:solidFill>
              </a:rPr>
              <a:t>Object: To stop the loom when a warp breaks/loose </a:t>
            </a:r>
            <a:r>
              <a:rPr lang="en-GB" dirty="0" smtClean="0"/>
              <a:t/>
            </a:r>
            <a:br>
              <a:rPr lang="en-GB" dirty="0" smtClean="0"/>
            </a:br>
            <a:r>
              <a:rPr lang="en-GB" dirty="0" smtClean="0">
                <a:solidFill>
                  <a:srgbClr val="FF0000"/>
                </a:solidFill>
              </a:rPr>
              <a:t>The operating system is the following .:-</a:t>
            </a:r>
          </a:p>
          <a:p>
            <a:pPr>
              <a:buFont typeface="Wingdings" pitchFamily="2" charset="2"/>
              <a:buChar char="Ø"/>
            </a:pPr>
            <a:r>
              <a:rPr lang="en-GB" dirty="0" smtClean="0">
                <a:solidFill>
                  <a:srgbClr val="92D050"/>
                </a:solidFill>
              </a:rPr>
              <a:t>Each warp thread is passed into the bottom slit of a metallic drop wire 2</a:t>
            </a:r>
          </a:p>
          <a:p>
            <a:pPr>
              <a:buFont typeface="Wingdings" pitchFamily="2" charset="2"/>
              <a:buChar char="Ø"/>
            </a:pPr>
            <a:r>
              <a:rPr lang="en-GB" dirty="0" smtClean="0">
                <a:solidFill>
                  <a:srgbClr val="92D050"/>
                </a:solidFill>
              </a:rPr>
              <a:t>This way is supported by the thread under tension</a:t>
            </a:r>
          </a:p>
          <a:p>
            <a:pPr>
              <a:buFont typeface="Wingdings" pitchFamily="2" charset="2"/>
              <a:buChar char="Ø"/>
            </a:pPr>
            <a:r>
              <a:rPr lang="en-GB" dirty="0" smtClean="0">
                <a:solidFill>
                  <a:srgbClr val="92D050"/>
                </a:solidFill>
              </a:rPr>
              <a:t>Top slit of the drop wire passes the contact rail 3 composed of an u-shaped outside coating in stainless steel, of a strip of insulating material and of a flat conductive inside blade in nickel-plated copper, Provided on the upper part with a </a:t>
            </a:r>
            <a:r>
              <a:rPr lang="en-GB" dirty="0" err="1" smtClean="0">
                <a:solidFill>
                  <a:srgbClr val="92D050"/>
                </a:solidFill>
              </a:rPr>
              <a:t>toothing</a:t>
            </a:r>
            <a:r>
              <a:rPr lang="en-GB" dirty="0" smtClean="0">
                <a:solidFill>
                  <a:srgbClr val="92D050"/>
                </a:solidFill>
              </a:rPr>
              <a:t>.</a:t>
            </a:r>
          </a:p>
          <a:p>
            <a:pPr>
              <a:buFont typeface="Wingdings" pitchFamily="2" charset="2"/>
              <a:buChar char="Ø"/>
            </a:pPr>
            <a:r>
              <a:rPr lang="en-GB" dirty="0" smtClean="0">
                <a:solidFill>
                  <a:srgbClr val="92D050"/>
                </a:solidFill>
              </a:rPr>
              <a:t>The contact rail 3 is part of a low voltage electric circuit, of which the drop wire 2 acts as circuit Breaker.</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394</Words>
  <Application>Microsoft Office PowerPoint</Application>
  <PresentationFormat>On-screen Show (4:3)</PresentationFormat>
  <Paragraphs>100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Auxiliary motions of loom: Part-1 MMFT </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Weaving </dc:title>
  <dc:creator>ACER</dc:creator>
  <cp:lastModifiedBy>Windows User</cp:lastModifiedBy>
  <cp:revision>94</cp:revision>
  <dcterms:created xsi:type="dcterms:W3CDTF">2006-08-16T00:00:00Z</dcterms:created>
  <dcterms:modified xsi:type="dcterms:W3CDTF">2020-04-21T18:50:52Z</dcterms:modified>
</cp:coreProperties>
</file>