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8" d="100"/>
          <a:sy n="48" d="100"/>
        </p:scale>
        <p:origin x="-90"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792162"/>
          </a:xfrm>
        </p:spPr>
        <p:txBody>
          <a:bodyPr>
            <a:normAutofit/>
          </a:bodyPr>
          <a:lstStyle/>
          <a:p>
            <a:r>
              <a:rPr lang="en-US" sz="3600" b="1" dirty="0" smtClean="0">
                <a:solidFill>
                  <a:srgbClr val="3333FF"/>
                </a:solidFill>
              </a:rPr>
              <a:t>NOIL EXTRACTION </a:t>
            </a:r>
            <a:r>
              <a:rPr lang="en-US" sz="3600" b="1" dirty="0" smtClean="0">
                <a:solidFill>
                  <a:srgbClr val="3333FF"/>
                </a:solidFill>
              </a:rPr>
              <a:t>THEORY- </a:t>
            </a:r>
            <a:r>
              <a:rPr lang="en-US" sz="3600" b="1" dirty="0" err="1" smtClean="0">
                <a:solidFill>
                  <a:srgbClr val="3333FF"/>
                </a:solidFill>
              </a:rPr>
              <a:t>Geofauf</a:t>
            </a:r>
            <a:endParaRPr lang="en-US" sz="3600" dirty="0">
              <a:solidFill>
                <a:srgbClr val="3333FF"/>
              </a:solidFill>
            </a:endParaRPr>
          </a:p>
        </p:txBody>
      </p:sp>
      <p:sp>
        <p:nvSpPr>
          <p:cNvPr id="3" name="Content Placeholder 2"/>
          <p:cNvSpPr>
            <a:spLocks noGrp="1"/>
          </p:cNvSpPr>
          <p:nvPr>
            <p:ph idx="1"/>
          </p:nvPr>
        </p:nvSpPr>
        <p:spPr>
          <a:xfrm>
            <a:off x="457200" y="1066800"/>
            <a:ext cx="8305800" cy="5562600"/>
          </a:xfrm>
        </p:spPr>
        <p:txBody>
          <a:bodyPr>
            <a:normAutofit/>
          </a:bodyPr>
          <a:lstStyle/>
          <a:p>
            <a:r>
              <a:rPr lang="en-US" sz="2400" dirty="0" smtClean="0"/>
              <a:t>Forward feed – It implies that feeding of the sheet into the nippers occurs while the nippers are moved toward the detaching rollers. </a:t>
            </a:r>
          </a:p>
          <a:p>
            <a:r>
              <a:rPr lang="en-US" sz="2400" dirty="0" smtClean="0"/>
              <a:t>Backward feed – It implies that feeding of the sheet occurs during return of the nippers. The triangular areas represent stylized staple diagrams. </a:t>
            </a:r>
          </a:p>
          <a:p>
            <a:r>
              <a:rPr lang="en-US" sz="2400" b="1" dirty="0" err="1" smtClean="0"/>
              <a:t>Noil</a:t>
            </a:r>
            <a:r>
              <a:rPr lang="en-US" sz="2400" b="1" dirty="0" smtClean="0"/>
              <a:t> Elimination with Backward </a:t>
            </a:r>
            <a:r>
              <a:rPr lang="en-US" sz="2400" b="1" dirty="0" smtClean="0"/>
              <a:t>Feed</a:t>
            </a:r>
          </a:p>
          <a:p>
            <a:r>
              <a:rPr lang="en-US" sz="2400" dirty="0" smtClean="0"/>
              <a:t>During the detaching stage the nippers are located at their closest spacing relative to the detaching rollers (Fig. 1), which draw off all fibers extending to the nip line, i.e. all fibers longer than </a:t>
            </a:r>
            <a:r>
              <a:rPr lang="en-US" sz="2400" b="1" dirty="0" smtClean="0"/>
              <a:t>E</a:t>
            </a:r>
            <a:r>
              <a:rPr lang="en-US" sz="2400" dirty="0" smtClean="0"/>
              <a:t>. This length </a:t>
            </a:r>
            <a:r>
              <a:rPr lang="en-US" sz="2400" b="1" dirty="0" smtClean="0"/>
              <a:t>E</a:t>
            </a:r>
            <a:r>
              <a:rPr lang="en-US" sz="2400" dirty="0" smtClean="0"/>
              <a:t> can be entered in the staple diagram (Fig. 2) as a line </a:t>
            </a:r>
            <a:r>
              <a:rPr lang="en-US" sz="2400" b="1" dirty="0" smtClean="0"/>
              <a:t>m-n</a:t>
            </a:r>
            <a:r>
              <a:rPr lang="en-US" sz="2400" dirty="0" smtClean="0"/>
              <a:t>. All fibers to the left of the line </a:t>
            </a:r>
            <a:r>
              <a:rPr lang="en-US" sz="2400" b="1" dirty="0" smtClean="0"/>
              <a:t>m-n</a:t>
            </a:r>
            <a:r>
              <a:rPr lang="en-US" sz="2400" dirty="0" smtClean="0"/>
              <a:t> pass into the combed sliver (hatched area </a:t>
            </a:r>
            <a:r>
              <a:rPr lang="en-US" sz="2400" b="1" dirty="0" err="1" smtClean="0"/>
              <a:t>AmnC</a:t>
            </a:r>
            <a:r>
              <a:rPr lang="en-US" sz="2400" dirty="0" smtClean="0"/>
              <a:t>). </a:t>
            </a:r>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1"/>
            <a:ext cx="8458200" cy="3124200"/>
          </a:xfrm>
        </p:spPr>
        <p:txBody>
          <a:bodyPr>
            <a:normAutofit fontScale="92500" lnSpcReduction="10000"/>
          </a:bodyPr>
          <a:lstStyle/>
          <a:p>
            <a:r>
              <a:rPr lang="en-US" sz="2400" dirty="0" smtClean="0"/>
              <a:t>As the nippers retract towards the combs, the feed roller shifts the fiber fringe (initially with length </a:t>
            </a:r>
            <a:r>
              <a:rPr lang="en-US" sz="2400" b="1" dirty="0" smtClean="0"/>
              <a:t>E</a:t>
            </a:r>
            <a:r>
              <a:rPr lang="en-US" sz="2400" dirty="0" smtClean="0"/>
              <a:t>) forward through feed amount </a:t>
            </a:r>
            <a:r>
              <a:rPr lang="en-US" sz="2400" b="1" dirty="0" smtClean="0"/>
              <a:t>S</a:t>
            </a:r>
            <a:r>
              <a:rPr lang="en-US" sz="2400" dirty="0" smtClean="0"/>
              <a:t>. The fringe projecting from the nippers is now presented to the circular combs with length </a:t>
            </a:r>
            <a:r>
              <a:rPr lang="en-US" sz="2400" b="1" dirty="0" smtClean="0"/>
              <a:t>E + S</a:t>
            </a:r>
            <a:r>
              <a:rPr lang="en-US" sz="2400" dirty="0" smtClean="0"/>
              <a:t> (Fig. 3). All fibers shorter than </a:t>
            </a:r>
            <a:r>
              <a:rPr lang="en-US" sz="2400" b="1" dirty="0" smtClean="0"/>
              <a:t>E + S</a:t>
            </a:r>
            <a:r>
              <a:rPr lang="en-US" sz="2400" dirty="0" smtClean="0"/>
              <a:t> are carried away by the circular combs because they are not clamped and pass into the </a:t>
            </a:r>
            <a:r>
              <a:rPr lang="en-US" sz="2400" dirty="0" err="1" smtClean="0"/>
              <a:t>noil</a:t>
            </a:r>
            <a:r>
              <a:rPr lang="en-US" sz="2400" dirty="0" smtClean="0"/>
              <a:t>.</a:t>
            </a:r>
          </a:p>
          <a:p>
            <a:r>
              <a:rPr lang="en-US" sz="2400" dirty="0" smtClean="0"/>
              <a:t>In the staple diagram (Fig. 2), this length can be entered as line </a:t>
            </a:r>
            <a:r>
              <a:rPr lang="en-US" sz="2400" b="1" dirty="0" smtClean="0"/>
              <a:t>q-r</a:t>
            </a:r>
            <a:r>
              <a:rPr lang="en-US" sz="2400" dirty="0" smtClean="0"/>
              <a:t>. In this stage all fibers to the right of the line q-r are combed out into the </a:t>
            </a:r>
            <a:r>
              <a:rPr lang="en-US" sz="2400" dirty="0" err="1" smtClean="0"/>
              <a:t>noil</a:t>
            </a:r>
            <a:r>
              <a:rPr lang="en-US" sz="2400" dirty="0" smtClean="0"/>
              <a:t> (area </a:t>
            </a:r>
            <a:r>
              <a:rPr lang="en-US" sz="2400" b="1" dirty="0" err="1" smtClean="0"/>
              <a:t>qBr</a:t>
            </a:r>
            <a:r>
              <a:rPr lang="en-US" sz="2400" dirty="0" smtClean="0"/>
              <a:t>).</a:t>
            </a:r>
            <a:endParaRPr lang="en-US" sz="2400" dirty="0"/>
          </a:p>
        </p:txBody>
      </p:sp>
      <p:pic>
        <p:nvPicPr>
          <p:cNvPr id="4" name="Picture 3" descr="http://www.nptel.ac.in/courses/116102038/Flash/combing1.3.38.jpg"/>
          <p:cNvPicPr/>
          <p:nvPr/>
        </p:nvPicPr>
        <p:blipFill>
          <a:blip r:embed="rId2"/>
          <a:srcRect/>
          <a:stretch>
            <a:fillRect/>
          </a:stretch>
        </p:blipFill>
        <p:spPr bwMode="auto">
          <a:xfrm>
            <a:off x="228600" y="3212783"/>
            <a:ext cx="3021330" cy="2730817"/>
          </a:xfrm>
          <a:prstGeom prst="rect">
            <a:avLst/>
          </a:prstGeom>
          <a:noFill/>
          <a:ln w="9525">
            <a:noFill/>
            <a:miter lim="800000"/>
            <a:headEnd/>
            <a:tailEnd/>
          </a:ln>
        </p:spPr>
      </p:pic>
      <p:sp>
        <p:nvSpPr>
          <p:cNvPr id="5" name="Rectangle 4"/>
          <p:cNvSpPr/>
          <p:nvPr/>
        </p:nvSpPr>
        <p:spPr>
          <a:xfrm>
            <a:off x="228600" y="5858470"/>
            <a:ext cx="3429000" cy="923330"/>
          </a:xfrm>
          <a:prstGeom prst="rect">
            <a:avLst/>
          </a:prstGeom>
        </p:spPr>
        <p:txBody>
          <a:bodyPr wrap="square">
            <a:spAutoFit/>
          </a:bodyPr>
          <a:lstStyle/>
          <a:p>
            <a:r>
              <a:rPr lang="en-US" dirty="0" smtClean="0"/>
              <a:t>Fig. 1 – Position of the nippers relative to </a:t>
            </a:r>
            <a:r>
              <a:rPr lang="en-US" dirty="0" smtClean="0"/>
              <a:t> detaching </a:t>
            </a:r>
            <a:r>
              <a:rPr lang="en-US" dirty="0" smtClean="0"/>
              <a:t>rollers at the closest approach </a:t>
            </a:r>
            <a:r>
              <a:rPr lang="en-US" dirty="0" smtClean="0"/>
              <a:t> </a:t>
            </a:r>
            <a:r>
              <a:rPr lang="en-US" dirty="0" smtClean="0"/>
              <a:t>backward feed</a:t>
            </a:r>
            <a:endParaRPr lang="en-US" dirty="0"/>
          </a:p>
        </p:txBody>
      </p:sp>
      <p:pic>
        <p:nvPicPr>
          <p:cNvPr id="6" name="Picture 5" descr="http://www.nptel.ac.in/courses/116102038/Flash/combing1.3.39.jpg"/>
          <p:cNvPicPr/>
          <p:nvPr/>
        </p:nvPicPr>
        <p:blipFill>
          <a:blip r:embed="rId3"/>
          <a:srcRect/>
          <a:stretch>
            <a:fillRect/>
          </a:stretch>
        </p:blipFill>
        <p:spPr bwMode="auto">
          <a:xfrm>
            <a:off x="4446270" y="3797618"/>
            <a:ext cx="3707130" cy="2450782"/>
          </a:xfrm>
          <a:prstGeom prst="rect">
            <a:avLst/>
          </a:prstGeom>
          <a:noFill/>
          <a:ln w="9525">
            <a:noFill/>
            <a:miter lim="800000"/>
            <a:headEnd/>
            <a:tailEnd/>
          </a:ln>
        </p:spPr>
      </p:pic>
      <p:sp>
        <p:nvSpPr>
          <p:cNvPr id="7" name="Rectangle 6"/>
          <p:cNvSpPr/>
          <p:nvPr/>
        </p:nvSpPr>
        <p:spPr>
          <a:xfrm>
            <a:off x="4419600" y="6248400"/>
            <a:ext cx="4009174" cy="369332"/>
          </a:xfrm>
          <a:prstGeom prst="rect">
            <a:avLst/>
          </a:prstGeom>
        </p:spPr>
        <p:txBody>
          <a:bodyPr wrap="none">
            <a:spAutoFit/>
          </a:bodyPr>
          <a:lstStyle/>
          <a:p>
            <a:r>
              <a:rPr lang="en-US" dirty="0" smtClean="0"/>
              <a:t>Fig. 2 – Combing out with backward feed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r>
              <a:rPr lang="en-US" sz="2400" dirty="0" smtClean="0"/>
              <a:t>In </a:t>
            </a:r>
            <a:r>
              <a:rPr lang="en-US" sz="2400" dirty="0" smtClean="0"/>
              <a:t>the region </a:t>
            </a:r>
            <a:r>
              <a:rPr lang="en-US" sz="2400" b="1" dirty="0" err="1" smtClean="0"/>
              <a:t>qmnr</a:t>
            </a:r>
            <a:r>
              <a:rPr lang="en-US" sz="2400" dirty="0" smtClean="0"/>
              <a:t> it is therefore a matter of chance whether the fibers remain in the fringe or pass into the </a:t>
            </a:r>
            <a:r>
              <a:rPr lang="en-US" sz="2400" dirty="0" err="1" smtClean="0"/>
              <a:t>noil</a:t>
            </a:r>
            <a:r>
              <a:rPr lang="en-US" sz="2400" dirty="0" smtClean="0"/>
              <a:t>. Accordingly, a division can be made based on the mean fiber length represented within this area, and it can be assumed that the trapezium </a:t>
            </a:r>
            <a:r>
              <a:rPr lang="en-US" sz="2400" b="1" dirty="0" err="1" smtClean="0"/>
              <a:t>AopC</a:t>
            </a:r>
            <a:r>
              <a:rPr lang="en-US" sz="2400" dirty="0" smtClean="0"/>
              <a:t> represents fibers transferred to the combed sliver and the triangle </a:t>
            </a:r>
            <a:r>
              <a:rPr lang="en-US" sz="2400" b="1" dirty="0" err="1" smtClean="0"/>
              <a:t>oBp</a:t>
            </a:r>
            <a:r>
              <a:rPr lang="en-US" sz="2400" dirty="0" smtClean="0"/>
              <a:t> represents those passing into the </a:t>
            </a:r>
            <a:r>
              <a:rPr lang="en-US" sz="2400" dirty="0" err="1" smtClean="0"/>
              <a:t>noil</a:t>
            </a:r>
            <a:r>
              <a:rPr lang="en-US" sz="2400" dirty="0" smtClean="0"/>
              <a:t>.</a:t>
            </a:r>
          </a:p>
          <a:p>
            <a:r>
              <a:rPr lang="en-US" sz="2400" dirty="0" smtClean="0"/>
              <a:t>The dividing line between these areas has length</a:t>
            </a:r>
            <a:r>
              <a:rPr lang="en-US" sz="2400" b="1" dirty="0" smtClean="0"/>
              <a:t> E + S/2</a:t>
            </a:r>
            <a:r>
              <a:rPr lang="en-US" sz="2400" dirty="0" smtClean="0"/>
              <a:t>. Since </a:t>
            </a:r>
            <a:r>
              <a:rPr lang="en-US" sz="2400" dirty="0" smtClean="0"/>
              <a:t>in similar triangles the areas are in the same ratio as the squares of the sides, and since the </a:t>
            </a:r>
            <a:r>
              <a:rPr lang="en-US" sz="2400" dirty="0" err="1" smtClean="0"/>
              <a:t>noil</a:t>
            </a:r>
            <a:r>
              <a:rPr lang="en-US" sz="2400" dirty="0" smtClean="0"/>
              <a:t> percentage is based on the ratio of weight of waste to weight of feedstock, the following relationship can be assumed:</a:t>
            </a:r>
            <a:r>
              <a:rPr lang="en-US" sz="2400" dirty="0" smtClean="0"/>
              <a:t> </a:t>
            </a:r>
            <a:endParaRPr lang="en-US" sz="2400" dirty="0"/>
          </a:p>
        </p:txBody>
      </p:sp>
      <p:pic>
        <p:nvPicPr>
          <p:cNvPr id="4" name="Picture 3" descr="http://www.nptel.ac.in/courses/116102038/Flash/combing1.3.41.jpg"/>
          <p:cNvPicPr/>
          <p:nvPr/>
        </p:nvPicPr>
        <p:blipFill>
          <a:blip r:embed="rId2"/>
          <a:srcRect/>
          <a:stretch>
            <a:fillRect/>
          </a:stretch>
        </p:blipFill>
        <p:spPr bwMode="auto">
          <a:xfrm>
            <a:off x="3124200" y="5105401"/>
            <a:ext cx="4276090" cy="13716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762000"/>
          </a:xfrm>
        </p:spPr>
        <p:txBody>
          <a:bodyPr>
            <a:normAutofit/>
          </a:bodyPr>
          <a:lstStyle/>
          <a:p>
            <a:r>
              <a:rPr lang="en-US" sz="3600" b="1" dirty="0" err="1" smtClean="0">
                <a:solidFill>
                  <a:srgbClr val="3333FF"/>
                </a:solidFill>
              </a:rPr>
              <a:t>Noil</a:t>
            </a:r>
            <a:r>
              <a:rPr lang="en-US" sz="3600" b="1" dirty="0" smtClean="0">
                <a:solidFill>
                  <a:srgbClr val="3333FF"/>
                </a:solidFill>
              </a:rPr>
              <a:t> extraction with forward feed</a:t>
            </a:r>
            <a:endParaRPr lang="en-US" sz="3600" dirty="0">
              <a:solidFill>
                <a:srgbClr val="3333FF"/>
              </a:solidFill>
            </a:endParaRPr>
          </a:p>
        </p:txBody>
      </p:sp>
      <p:sp>
        <p:nvSpPr>
          <p:cNvPr id="3" name="Content Placeholder 2"/>
          <p:cNvSpPr>
            <a:spLocks noGrp="1"/>
          </p:cNvSpPr>
          <p:nvPr>
            <p:ph idx="1"/>
          </p:nvPr>
        </p:nvSpPr>
        <p:spPr>
          <a:xfrm>
            <a:off x="381000" y="1219200"/>
            <a:ext cx="8458200" cy="2209800"/>
          </a:xfrm>
        </p:spPr>
        <p:txBody>
          <a:bodyPr>
            <a:normAutofit fontScale="92500"/>
          </a:bodyPr>
          <a:lstStyle/>
          <a:p>
            <a:r>
              <a:rPr lang="en-US" sz="2400" dirty="0" smtClean="0"/>
              <a:t>After the detaching stage has been completed, all fibers longer than </a:t>
            </a:r>
            <a:r>
              <a:rPr lang="en-US" sz="2400" b="1" dirty="0" smtClean="0"/>
              <a:t>E</a:t>
            </a:r>
            <a:r>
              <a:rPr lang="en-US" sz="2400" dirty="0" smtClean="0"/>
              <a:t> have been carried away with the web. Since there is no feed step during the return stroke of the nippers, the fringe is presented to the circular combs with length </a:t>
            </a:r>
            <a:r>
              <a:rPr lang="en-US" sz="2400" b="1" dirty="0" smtClean="0"/>
              <a:t>E</a:t>
            </a:r>
            <a:r>
              <a:rPr lang="en-US" sz="2400" dirty="0" smtClean="0"/>
              <a:t>. During the following combing cycle all fibers shorter than </a:t>
            </a:r>
            <a:r>
              <a:rPr lang="en-US" sz="2400" b="1" dirty="0" smtClean="0"/>
              <a:t>E</a:t>
            </a:r>
            <a:r>
              <a:rPr lang="en-US" sz="2400" dirty="0" smtClean="0"/>
              <a:t> pass into the </a:t>
            </a:r>
            <a:r>
              <a:rPr lang="en-US" sz="2400" dirty="0" err="1" smtClean="0"/>
              <a:t>noil</a:t>
            </a:r>
            <a:r>
              <a:rPr lang="en-US" sz="2400" dirty="0" smtClean="0"/>
              <a:t>; this is represented in the staple diagram (Fig. 5) by the area </a:t>
            </a:r>
            <a:r>
              <a:rPr lang="en-US" sz="2400" b="1" dirty="0" err="1" smtClean="0"/>
              <a:t>qBr</a:t>
            </a:r>
            <a:r>
              <a:rPr lang="en-US" sz="2400" dirty="0" smtClean="0"/>
              <a:t>.</a:t>
            </a:r>
            <a:endParaRPr lang="en-US" sz="2400" dirty="0"/>
          </a:p>
        </p:txBody>
      </p:sp>
      <p:pic>
        <p:nvPicPr>
          <p:cNvPr id="4" name="Picture 3" descr="http://www.nptel.ac.in/courses/116102038/Flash/combing1.3.42.jpg"/>
          <p:cNvPicPr/>
          <p:nvPr/>
        </p:nvPicPr>
        <p:blipFill>
          <a:blip r:embed="rId2"/>
          <a:srcRect/>
          <a:stretch>
            <a:fillRect/>
          </a:stretch>
        </p:blipFill>
        <p:spPr bwMode="auto">
          <a:xfrm>
            <a:off x="1295400" y="3352800"/>
            <a:ext cx="2484437" cy="2679382"/>
          </a:xfrm>
          <a:prstGeom prst="rect">
            <a:avLst/>
          </a:prstGeom>
          <a:noFill/>
          <a:ln w="9525">
            <a:noFill/>
            <a:miter lim="800000"/>
            <a:headEnd/>
            <a:tailEnd/>
          </a:ln>
        </p:spPr>
      </p:pic>
      <p:sp>
        <p:nvSpPr>
          <p:cNvPr id="6" name="Rectangle 5"/>
          <p:cNvSpPr/>
          <p:nvPr/>
        </p:nvSpPr>
        <p:spPr>
          <a:xfrm>
            <a:off x="304800" y="6019800"/>
            <a:ext cx="4572000" cy="646331"/>
          </a:xfrm>
          <a:prstGeom prst="rect">
            <a:avLst/>
          </a:prstGeom>
        </p:spPr>
        <p:txBody>
          <a:bodyPr>
            <a:spAutoFit/>
          </a:bodyPr>
          <a:lstStyle/>
          <a:p>
            <a:r>
              <a:rPr lang="en-US" dirty="0" smtClean="0"/>
              <a:t>Fig. 4 – Position of the nippers relative to the detaching rollers at the closest approach</a:t>
            </a:r>
            <a:endParaRPr lang="en-US" dirty="0"/>
          </a:p>
        </p:txBody>
      </p:sp>
      <p:pic>
        <p:nvPicPr>
          <p:cNvPr id="7" name="Picture 6" descr="http://www.nptel.ac.in/courses/116102038/Flash/combing1.3.43.jpg"/>
          <p:cNvPicPr/>
          <p:nvPr/>
        </p:nvPicPr>
        <p:blipFill>
          <a:blip r:embed="rId3"/>
          <a:srcRect/>
          <a:stretch>
            <a:fillRect/>
          </a:stretch>
        </p:blipFill>
        <p:spPr bwMode="auto">
          <a:xfrm>
            <a:off x="5349876" y="3471546"/>
            <a:ext cx="3184524" cy="2395854"/>
          </a:xfrm>
          <a:prstGeom prst="rect">
            <a:avLst/>
          </a:prstGeom>
          <a:noFill/>
          <a:ln w="9525">
            <a:noFill/>
            <a:miter lim="800000"/>
            <a:headEnd/>
            <a:tailEnd/>
          </a:ln>
        </p:spPr>
      </p:pic>
      <p:sp>
        <p:nvSpPr>
          <p:cNvPr id="8" name="Rectangle 7"/>
          <p:cNvSpPr/>
          <p:nvPr/>
        </p:nvSpPr>
        <p:spPr>
          <a:xfrm>
            <a:off x="5029200" y="6248400"/>
            <a:ext cx="3843616" cy="369332"/>
          </a:xfrm>
          <a:prstGeom prst="rect">
            <a:avLst/>
          </a:prstGeom>
        </p:spPr>
        <p:txBody>
          <a:bodyPr wrap="none">
            <a:spAutoFit/>
          </a:bodyPr>
          <a:lstStyle/>
          <a:p>
            <a:r>
              <a:rPr lang="en-US" dirty="0" smtClean="0"/>
              <a:t>Fig. 5 – Combing out with forward feed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rmAutofit/>
          </a:bodyPr>
          <a:lstStyle/>
          <a:p>
            <a:r>
              <a:rPr lang="en-US" sz="2400" dirty="0" smtClean="0"/>
              <a:t>Feed occurs during the subsequent forward stroke of the nippers, during which the fringe is increased in length by the distance </a:t>
            </a:r>
            <a:r>
              <a:rPr lang="en-US" sz="2400" b="1" dirty="0" smtClean="0"/>
              <a:t>S</a:t>
            </a:r>
            <a:r>
              <a:rPr lang="en-US" sz="2400" dirty="0" smtClean="0"/>
              <a:t>. At the next stage, that of detaching, the detaching rollers take at least all fibers longer than </a:t>
            </a:r>
            <a:r>
              <a:rPr lang="en-US" sz="2400" b="1" dirty="0" smtClean="0"/>
              <a:t>E</a:t>
            </a:r>
            <a:r>
              <a:rPr lang="en-US" sz="2400" dirty="0" smtClean="0"/>
              <a:t> (Fig. 4, fibers </a:t>
            </a:r>
            <a:r>
              <a:rPr lang="en-US" sz="2400" b="1" dirty="0" smtClean="0"/>
              <a:t>a</a:t>
            </a:r>
            <a:r>
              <a:rPr lang="en-US" sz="2400" dirty="0" smtClean="0"/>
              <a:t>) into the combed web. However, as feeding occurs at this stage, fibers </a:t>
            </a:r>
            <a:r>
              <a:rPr lang="en-US" sz="2400" b="1" dirty="0" smtClean="0"/>
              <a:t>b</a:t>
            </a:r>
            <a:r>
              <a:rPr lang="en-US" sz="2400" dirty="0" smtClean="0"/>
              <a:t> of the original length (</a:t>
            </a:r>
            <a:r>
              <a:rPr lang="en-US" sz="2400" b="1" dirty="0" smtClean="0"/>
              <a:t>E - S</a:t>
            </a:r>
            <a:r>
              <a:rPr lang="en-US" sz="2400" dirty="0" smtClean="0"/>
              <a:t>), i.e. shorter than </a:t>
            </a:r>
            <a:r>
              <a:rPr lang="en-US" sz="2400" b="1" dirty="0" smtClean="0"/>
              <a:t>E</a:t>
            </a:r>
            <a:r>
              <a:rPr lang="en-US" sz="2400" dirty="0" smtClean="0"/>
              <a:t> by the feed amount, are now moved forward to the nip line by feed through distance S. That is why fibers longer than (</a:t>
            </a:r>
            <a:r>
              <a:rPr lang="en-US" sz="2400" b="1" dirty="0" smtClean="0"/>
              <a:t>E - S</a:t>
            </a:r>
            <a:r>
              <a:rPr lang="en-US" sz="2400" dirty="0" smtClean="0"/>
              <a:t>) are now carried away into the combed web, and trapezium </a:t>
            </a:r>
            <a:r>
              <a:rPr lang="en-US" sz="2400" b="1" dirty="0" err="1" smtClean="0"/>
              <a:t>AmnC</a:t>
            </a:r>
            <a:r>
              <a:rPr lang="en-US" sz="2400" dirty="0" smtClean="0"/>
              <a:t> represents these fibers. </a:t>
            </a:r>
          </a:p>
          <a:p>
            <a:r>
              <a:rPr lang="en-US" sz="2400" dirty="0" smtClean="0"/>
              <a:t>In this case also, the figure </a:t>
            </a:r>
            <a:r>
              <a:rPr lang="en-US" sz="2400" b="1" dirty="0" err="1" smtClean="0"/>
              <a:t>qmnr</a:t>
            </a:r>
            <a:r>
              <a:rPr lang="en-US" sz="2400" dirty="0" smtClean="0"/>
              <a:t> can be divided according to the mean fiber length by the line op (</a:t>
            </a:r>
            <a:r>
              <a:rPr lang="en-US" sz="2400" b="1" dirty="0" smtClean="0"/>
              <a:t>E - S/2</a:t>
            </a:r>
            <a:r>
              <a:rPr lang="en-US" sz="2400" dirty="0" smtClean="0"/>
              <a:t>). </a:t>
            </a:r>
            <a:endParaRPr lang="en-US" sz="2400" dirty="0"/>
          </a:p>
        </p:txBody>
      </p:sp>
      <p:pic>
        <p:nvPicPr>
          <p:cNvPr id="4" name="Picture 3" descr="http://www.nptel.ac.in/courses/116102038/Flash/combing1.3.44.jpg"/>
          <p:cNvPicPr/>
          <p:nvPr/>
        </p:nvPicPr>
        <p:blipFill>
          <a:blip r:embed="rId2"/>
          <a:srcRect/>
          <a:stretch>
            <a:fillRect/>
          </a:stretch>
        </p:blipFill>
        <p:spPr bwMode="auto">
          <a:xfrm>
            <a:off x="3429000" y="5461635"/>
            <a:ext cx="2785745" cy="124396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dirty="0" smtClean="0">
                <a:solidFill>
                  <a:srgbClr val="3333FF"/>
                </a:solidFill>
              </a:rPr>
              <a:t>The quality of the combing operation</a:t>
            </a:r>
            <a:endParaRPr lang="en-US" sz="3600" dirty="0">
              <a:solidFill>
                <a:srgbClr val="3333FF"/>
              </a:solidFill>
            </a:endParaRPr>
          </a:p>
        </p:txBody>
      </p:sp>
      <p:sp>
        <p:nvSpPr>
          <p:cNvPr id="3" name="Content Placeholder 2"/>
          <p:cNvSpPr>
            <a:spLocks noGrp="1"/>
          </p:cNvSpPr>
          <p:nvPr>
            <p:ph idx="1"/>
          </p:nvPr>
        </p:nvSpPr>
        <p:spPr>
          <a:xfrm>
            <a:off x="457200" y="1371600"/>
            <a:ext cx="8305800" cy="5257800"/>
          </a:xfrm>
        </p:spPr>
        <p:txBody>
          <a:bodyPr>
            <a:normAutofit fontScale="92500" lnSpcReduction="20000"/>
          </a:bodyPr>
          <a:lstStyle/>
          <a:p>
            <a:r>
              <a:rPr lang="en-US" sz="2400" dirty="0" smtClean="0"/>
              <a:t>From the preceding section it will be seen that with forward feed not only will shorter fibers be passed into the combed sliver (</a:t>
            </a:r>
            <a:r>
              <a:rPr lang="en-US" sz="2400" b="1" dirty="0" smtClean="0"/>
              <a:t>E - S</a:t>
            </a:r>
            <a:r>
              <a:rPr lang="en-US" sz="2400" dirty="0" smtClean="0"/>
              <a:t> instead of </a:t>
            </a:r>
            <a:r>
              <a:rPr lang="en-US" sz="2400" b="1" dirty="0" smtClean="0"/>
              <a:t>E</a:t>
            </a:r>
            <a:r>
              <a:rPr lang="en-US" sz="2400" dirty="0" smtClean="0"/>
              <a:t>), but also the quality of the combing operation itself must be different (Fig. 5). </a:t>
            </a:r>
          </a:p>
          <a:p>
            <a:r>
              <a:rPr lang="en-US" sz="2400" dirty="0" smtClean="0"/>
              <a:t>Consider a fiber having a trailing end laying just in the bite of the nippers: During the forward movement of the nippers, with forward feed, this fiber passes into the combed web without any change, because the feed roller pushes it out of the nippers. </a:t>
            </a:r>
          </a:p>
          <a:p>
            <a:r>
              <a:rPr lang="en-US" sz="2400" dirty="0" smtClean="0"/>
              <a:t>In backward feed of combing, this fiber will stay in the feedstock, because no feeding occurs during forward movement of the combs; the fiber is then nipped while projecting with the hook inside the nippers and combed once again </a:t>
            </a:r>
          </a:p>
          <a:p>
            <a:r>
              <a:rPr lang="en-US" sz="2400" dirty="0" smtClean="0"/>
              <a:t>Therefore, if backward feed is used, the circular combs rake through the fibers more often, so the quality of the combing operation is increased. </a:t>
            </a:r>
          </a:p>
          <a:p>
            <a:r>
              <a:rPr lang="en-US" sz="2400" dirty="0" smtClean="0"/>
              <a:t>This shows up in the elimination of impurities and </a:t>
            </a:r>
            <a:r>
              <a:rPr lang="en-US" sz="2400" dirty="0" err="1" smtClean="0"/>
              <a:t>neps</a:t>
            </a:r>
            <a:r>
              <a:rPr lang="en-US" sz="2400" dirty="0" smtClean="0"/>
              <a:t>. However, the difference is hardly detectable in modern high-performance machines of the latest generation. </a:t>
            </a:r>
          </a:p>
          <a:p>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870</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NOIL EXTRACTION THEORY- Geofauf</vt:lpstr>
      <vt:lpstr>Slide 2</vt:lpstr>
      <vt:lpstr>Slide 3</vt:lpstr>
      <vt:lpstr>Noil extraction with forward feed</vt:lpstr>
      <vt:lpstr>Slide 5</vt:lpstr>
      <vt:lpstr>The quality of the combing operation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NOIL EXTRACTION THEORY- Geofauf</dc:title>
  <dc:creator>Prashant</dc:creator>
  <cp:lastModifiedBy>RJ COMPUTER</cp:lastModifiedBy>
  <cp:revision>2</cp:revision>
  <dcterms:created xsi:type="dcterms:W3CDTF">2006-08-16T00:00:00Z</dcterms:created>
  <dcterms:modified xsi:type="dcterms:W3CDTF">2017-08-21T02:07:21Z</dcterms:modified>
</cp:coreProperties>
</file>