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8" d="100"/>
          <a:sy n="48" d="100"/>
        </p:scale>
        <p:origin x="-90"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nptel.ac.in/courses/116102038/Flash/combing_section.sw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a:bodyPr>
          <a:lstStyle/>
          <a:p>
            <a:r>
              <a:rPr lang="en-US" sz="2800" b="1" dirty="0" smtClean="0"/>
              <a:t>Introduction to combing</a:t>
            </a:r>
            <a:r>
              <a:rPr lang="en-US" sz="2800" dirty="0" smtClean="0"/>
              <a:t> </a:t>
            </a:r>
            <a:endParaRPr lang="en-US" sz="2800" dirty="0"/>
          </a:p>
        </p:txBody>
      </p:sp>
      <p:sp>
        <p:nvSpPr>
          <p:cNvPr id="5" name="Content Placeholder 4"/>
          <p:cNvSpPr>
            <a:spLocks noGrp="1"/>
          </p:cNvSpPr>
          <p:nvPr>
            <p:ph idx="1"/>
          </p:nvPr>
        </p:nvSpPr>
        <p:spPr>
          <a:xfrm>
            <a:off x="381000" y="1295400"/>
            <a:ext cx="8305800" cy="4830763"/>
          </a:xfrm>
        </p:spPr>
        <p:txBody>
          <a:bodyPr>
            <a:normAutofit/>
          </a:bodyPr>
          <a:lstStyle/>
          <a:p>
            <a:pPr algn="just"/>
            <a:r>
              <a:rPr lang="en-US" sz="2000" dirty="0" smtClean="0"/>
              <a:t>Combing process removes predetermined level of short </a:t>
            </a:r>
            <a:r>
              <a:rPr lang="en-US" sz="2000" dirty="0" err="1" smtClean="0"/>
              <a:t>fibres</a:t>
            </a:r>
            <a:r>
              <a:rPr lang="en-US" sz="2000" dirty="0" smtClean="0"/>
              <a:t> from the group of cotton </a:t>
            </a:r>
            <a:r>
              <a:rPr lang="en-US" sz="2000" dirty="0" err="1" smtClean="0"/>
              <a:t>fibres</a:t>
            </a:r>
            <a:r>
              <a:rPr lang="en-US" sz="2000" dirty="0" smtClean="0"/>
              <a:t>. It is well known that the cotton </a:t>
            </a:r>
            <a:r>
              <a:rPr lang="en-US" sz="2000" dirty="0" err="1" smtClean="0"/>
              <a:t>fibres</a:t>
            </a:r>
            <a:r>
              <a:rPr lang="en-US" sz="2000" dirty="0" smtClean="0"/>
              <a:t> have distribution of </a:t>
            </a:r>
            <a:r>
              <a:rPr lang="en-US" sz="2000" dirty="0" err="1" smtClean="0"/>
              <a:t>fibre</a:t>
            </a:r>
            <a:r>
              <a:rPr lang="en-US" sz="2000" dirty="0" smtClean="0"/>
              <a:t> lengths starting from long to very short </a:t>
            </a:r>
            <a:r>
              <a:rPr lang="en-US" sz="2000" dirty="0" err="1" smtClean="0"/>
              <a:t>fibres</a:t>
            </a:r>
            <a:r>
              <a:rPr lang="en-US" sz="2000" dirty="0" smtClean="0"/>
              <a:t>. Figure 1 shows a typical </a:t>
            </a:r>
            <a:r>
              <a:rPr lang="en-US" sz="2000" dirty="0" err="1" smtClean="0"/>
              <a:t>fibre</a:t>
            </a:r>
            <a:r>
              <a:rPr lang="en-US" sz="2000" dirty="0" smtClean="0"/>
              <a:t> length distribution diagram for cotton </a:t>
            </a:r>
            <a:r>
              <a:rPr lang="en-US" sz="2000" dirty="0" err="1" smtClean="0"/>
              <a:t>fibres</a:t>
            </a:r>
            <a:r>
              <a:rPr lang="en-US" sz="2000" dirty="0" smtClean="0"/>
              <a:t>. </a:t>
            </a:r>
            <a:endParaRPr lang="en-US" sz="2000" dirty="0"/>
          </a:p>
        </p:txBody>
      </p:sp>
      <p:pic>
        <p:nvPicPr>
          <p:cNvPr id="6" name="Picture 5" descr="http://www.nptel.ac.in/courses/116102038/Flash/fig1.jpg"/>
          <p:cNvPicPr/>
          <p:nvPr/>
        </p:nvPicPr>
        <p:blipFill>
          <a:blip r:embed="rId2"/>
          <a:srcRect/>
          <a:stretch>
            <a:fillRect/>
          </a:stretch>
        </p:blipFill>
        <p:spPr bwMode="auto">
          <a:xfrm>
            <a:off x="2667000" y="2743201"/>
            <a:ext cx="4343400" cy="1905000"/>
          </a:xfrm>
          <a:prstGeom prst="rect">
            <a:avLst/>
          </a:prstGeom>
          <a:noFill/>
          <a:ln w="9525">
            <a:noFill/>
            <a:miter lim="800000"/>
            <a:headEnd/>
            <a:tailEnd/>
          </a:ln>
        </p:spPr>
      </p:pic>
      <p:sp>
        <p:nvSpPr>
          <p:cNvPr id="7" name="Rectangle 6"/>
          <p:cNvSpPr/>
          <p:nvPr/>
        </p:nvSpPr>
        <p:spPr>
          <a:xfrm>
            <a:off x="2743200" y="4724400"/>
            <a:ext cx="4180183" cy="369332"/>
          </a:xfrm>
          <a:prstGeom prst="rect">
            <a:avLst/>
          </a:prstGeom>
        </p:spPr>
        <p:txBody>
          <a:bodyPr wrap="none">
            <a:spAutoFit/>
          </a:bodyPr>
          <a:lstStyle/>
          <a:p>
            <a:r>
              <a:rPr lang="en-US" dirty="0" smtClean="0"/>
              <a:t>Figure 1. </a:t>
            </a:r>
            <a:r>
              <a:rPr lang="en-US" dirty="0" err="1" smtClean="0"/>
              <a:t>Fibre</a:t>
            </a:r>
            <a:r>
              <a:rPr lang="en-US" dirty="0" smtClean="0"/>
              <a:t> length distribution diagram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http://www.nptel.ac.in/courses/116102038/Flash/seq6.JPG"/>
          <p:cNvPicPr/>
          <p:nvPr/>
        </p:nvPicPr>
        <p:blipFill>
          <a:blip r:embed="rId2"/>
          <a:srcRect/>
          <a:stretch>
            <a:fillRect/>
          </a:stretch>
        </p:blipFill>
        <p:spPr bwMode="auto">
          <a:xfrm>
            <a:off x="533400" y="533400"/>
            <a:ext cx="3902075" cy="3023235"/>
          </a:xfrm>
          <a:prstGeom prst="rect">
            <a:avLst/>
          </a:prstGeom>
          <a:noFill/>
          <a:ln w="9525">
            <a:noFill/>
            <a:miter lim="800000"/>
            <a:headEnd/>
            <a:tailEnd/>
          </a:ln>
        </p:spPr>
      </p:pic>
      <p:sp>
        <p:nvSpPr>
          <p:cNvPr id="5" name="Rectangle 4"/>
          <p:cNvSpPr/>
          <p:nvPr/>
        </p:nvSpPr>
        <p:spPr>
          <a:xfrm>
            <a:off x="304800" y="3276601"/>
            <a:ext cx="4343400" cy="646331"/>
          </a:xfrm>
          <a:prstGeom prst="rect">
            <a:avLst/>
          </a:prstGeom>
        </p:spPr>
        <p:txBody>
          <a:bodyPr wrap="square">
            <a:spAutoFit/>
          </a:bodyPr>
          <a:lstStyle/>
          <a:p>
            <a:r>
              <a:rPr lang="en-US" dirty="0" smtClean="0"/>
              <a:t>The new fiber (B) fringe is placed over the returned material (V)</a:t>
            </a:r>
            <a:endParaRPr lang="en-US" dirty="0"/>
          </a:p>
        </p:txBody>
      </p:sp>
      <p:pic>
        <p:nvPicPr>
          <p:cNvPr id="6" name="Picture 5" descr="http://www.nptel.ac.in/courses/116102038/Flash/seq7.JPG"/>
          <p:cNvPicPr/>
          <p:nvPr/>
        </p:nvPicPr>
        <p:blipFill>
          <a:blip r:embed="rId3"/>
          <a:srcRect/>
          <a:stretch>
            <a:fillRect/>
          </a:stretch>
        </p:blipFill>
        <p:spPr bwMode="auto">
          <a:xfrm>
            <a:off x="4572000" y="457200"/>
            <a:ext cx="4036695" cy="2805112"/>
          </a:xfrm>
          <a:prstGeom prst="rect">
            <a:avLst/>
          </a:prstGeom>
          <a:noFill/>
          <a:ln w="9525">
            <a:noFill/>
            <a:miter lim="800000"/>
            <a:headEnd/>
            <a:tailEnd/>
          </a:ln>
        </p:spPr>
      </p:pic>
      <p:sp>
        <p:nvSpPr>
          <p:cNvPr id="7" name="Rectangle 6"/>
          <p:cNvSpPr/>
          <p:nvPr/>
        </p:nvSpPr>
        <p:spPr>
          <a:xfrm>
            <a:off x="4876800" y="3105835"/>
            <a:ext cx="3962400" cy="584775"/>
          </a:xfrm>
          <a:prstGeom prst="rect">
            <a:avLst/>
          </a:prstGeom>
        </p:spPr>
        <p:txBody>
          <a:bodyPr wrap="square">
            <a:spAutoFit/>
          </a:bodyPr>
          <a:lstStyle/>
          <a:p>
            <a:r>
              <a:rPr lang="en-US" sz="1600" dirty="0" smtClean="0"/>
              <a:t>Detaching rollers reverse the direction and draw the clamped fibers out of sheet W. </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http://www.nptel.ac.in/courses/116102038/Flash/seq8.JPG"/>
          <p:cNvPicPr/>
          <p:nvPr/>
        </p:nvPicPr>
        <p:blipFill>
          <a:blip r:embed="rId2"/>
          <a:srcRect/>
          <a:stretch>
            <a:fillRect/>
          </a:stretch>
        </p:blipFill>
        <p:spPr bwMode="auto">
          <a:xfrm>
            <a:off x="457200" y="1295400"/>
            <a:ext cx="3765550" cy="2718435"/>
          </a:xfrm>
          <a:prstGeom prst="rect">
            <a:avLst/>
          </a:prstGeom>
          <a:noFill/>
          <a:ln w="9525">
            <a:noFill/>
            <a:miter lim="800000"/>
            <a:headEnd/>
            <a:tailEnd/>
          </a:ln>
        </p:spPr>
      </p:pic>
      <p:sp>
        <p:nvSpPr>
          <p:cNvPr id="5" name="Rectangle 4"/>
          <p:cNvSpPr/>
          <p:nvPr/>
        </p:nvSpPr>
        <p:spPr>
          <a:xfrm>
            <a:off x="304800" y="3962400"/>
            <a:ext cx="4191000" cy="646331"/>
          </a:xfrm>
          <a:prstGeom prst="rect">
            <a:avLst/>
          </a:prstGeom>
        </p:spPr>
        <p:txBody>
          <a:bodyPr wrap="square">
            <a:spAutoFit/>
          </a:bodyPr>
          <a:lstStyle/>
          <a:p>
            <a:r>
              <a:rPr lang="en-US" dirty="0" smtClean="0"/>
              <a:t>The top comb thrusts its single row of needles into the </a:t>
            </a:r>
            <a:r>
              <a:rPr lang="en-US" dirty="0" err="1" smtClean="0"/>
              <a:t>fibe</a:t>
            </a:r>
            <a:r>
              <a:rPr lang="en-US" dirty="0" smtClean="0"/>
              <a:t> fringe</a:t>
            </a:r>
            <a:endParaRPr lang="en-US" dirty="0"/>
          </a:p>
        </p:txBody>
      </p:sp>
      <p:sp>
        <p:nvSpPr>
          <p:cNvPr id="7" name="Content Placeholder 6"/>
          <p:cNvSpPr>
            <a:spLocks noGrp="1"/>
          </p:cNvSpPr>
          <p:nvPr>
            <p:ph idx="1"/>
          </p:nvPr>
        </p:nvSpPr>
        <p:spPr/>
        <p:txBody>
          <a:bodyPr/>
          <a:lstStyle/>
          <a:p>
            <a:endParaRPr lang="en-US" dirty="0"/>
          </a:p>
        </p:txBody>
      </p:sp>
      <p:pic>
        <p:nvPicPr>
          <p:cNvPr id="9" name="Picture 8" descr="http://www.nptel.ac.in/courses/116102038/Flash/seq9.JPG"/>
          <p:cNvPicPr/>
          <p:nvPr/>
        </p:nvPicPr>
        <p:blipFill>
          <a:blip r:embed="rId3"/>
          <a:srcRect/>
          <a:stretch>
            <a:fillRect/>
          </a:stretch>
        </p:blipFill>
        <p:spPr bwMode="auto">
          <a:xfrm>
            <a:off x="4724400" y="1143000"/>
            <a:ext cx="4017327" cy="3407727"/>
          </a:xfrm>
          <a:prstGeom prst="rect">
            <a:avLst/>
          </a:prstGeom>
          <a:noFill/>
          <a:ln w="9525">
            <a:noFill/>
            <a:miter lim="800000"/>
            <a:headEnd/>
            <a:tailEnd/>
          </a:ln>
        </p:spPr>
      </p:pic>
      <p:sp>
        <p:nvSpPr>
          <p:cNvPr id="10" name="Rectangle 9"/>
          <p:cNvSpPr/>
          <p:nvPr/>
        </p:nvSpPr>
        <p:spPr>
          <a:xfrm>
            <a:off x="4267200" y="3810000"/>
            <a:ext cx="4572000" cy="923330"/>
          </a:xfrm>
          <a:prstGeom prst="rect">
            <a:avLst/>
          </a:prstGeom>
        </p:spPr>
        <p:txBody>
          <a:bodyPr wrap="square">
            <a:spAutoFit/>
          </a:bodyPr>
          <a:lstStyle/>
          <a:p>
            <a:r>
              <a:rPr lang="en-US" dirty="0" smtClean="0"/>
              <a:t>Nipper assembly moves back. Top comb is withdrawn and new cycle begins. Combing segment is cleaned by the brush roller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867400"/>
          </a:xfrm>
        </p:spPr>
        <p:txBody>
          <a:bodyPr>
            <a:normAutofit fontScale="92500" lnSpcReduction="10000"/>
          </a:bodyPr>
          <a:lstStyle/>
          <a:p>
            <a:r>
              <a:rPr lang="en-US" sz="2400" dirty="0" smtClean="0">
                <a:latin typeface="Times New Roman" pitchFamily="18" charset="0"/>
                <a:cs typeface="Times New Roman" pitchFamily="18" charset="0"/>
              </a:rPr>
              <a:t>Feed </a:t>
            </a:r>
            <a:r>
              <a:rPr lang="en-US" sz="2400" dirty="0" smtClean="0">
                <a:latin typeface="Times New Roman" pitchFamily="18" charset="0"/>
                <a:cs typeface="Times New Roman" pitchFamily="18" charset="0"/>
              </a:rPr>
              <a:t>rollers </a:t>
            </a: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move lap sheet </a:t>
            </a:r>
            <a:r>
              <a:rPr lang="en-US" sz="2400" b="1" dirty="0" smtClean="0">
                <a:latin typeface="Times New Roman" pitchFamily="18" charset="0"/>
                <a:cs typeface="Times New Roman" pitchFamily="18" charset="0"/>
              </a:rPr>
              <a:t>(W)</a:t>
            </a:r>
            <a:r>
              <a:rPr lang="en-US" sz="2400" dirty="0" smtClean="0">
                <a:latin typeface="Times New Roman" pitchFamily="18" charset="0"/>
                <a:cs typeface="Times New Roman" pitchFamily="18" charset="0"/>
              </a:rPr>
              <a:t> forward by a small amount (4.3 - 6.7 mm), while nippers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Zo</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Zu</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are kept open (feed). </a:t>
            </a:r>
          </a:p>
          <a:p>
            <a:r>
              <a:rPr lang="en-US" sz="2400" dirty="0" smtClean="0">
                <a:latin typeface="Times New Roman" pitchFamily="18" charset="0"/>
                <a:cs typeface="Times New Roman" pitchFamily="18" charset="0"/>
              </a:rPr>
              <a:t>Upper nipper plate </a:t>
            </a:r>
            <a:r>
              <a:rPr lang="en-US" sz="2400" b="1" dirty="0" err="1" smtClean="0">
                <a:latin typeface="Times New Roman" pitchFamily="18" charset="0"/>
                <a:cs typeface="Times New Roman" pitchFamily="18" charset="0"/>
              </a:rPr>
              <a:t>Zo</a:t>
            </a:r>
            <a:r>
              <a:rPr lang="en-US" sz="2400" dirty="0" smtClean="0">
                <a:latin typeface="Times New Roman" pitchFamily="18" charset="0"/>
                <a:cs typeface="Times New Roman" pitchFamily="18" charset="0"/>
              </a:rPr>
              <a:t> is lowered onto cushion plate </a:t>
            </a:r>
            <a:r>
              <a:rPr lang="en-US" sz="2400" b="1" dirty="0" smtClean="0">
                <a:latin typeface="Times New Roman" pitchFamily="18" charset="0"/>
                <a:cs typeface="Times New Roman" pitchFamily="18" charset="0"/>
              </a:rPr>
              <a:t>(</a:t>
            </a:r>
            <a:r>
              <a:rPr lang="en-US" sz="2400" b="1" dirty="0" err="1" smtClean="0">
                <a:latin typeface="Times New Roman" pitchFamily="18" charset="0"/>
                <a:cs typeface="Times New Roman" pitchFamily="18" charset="0"/>
              </a:rPr>
              <a:t>Zu</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so that the fibers are clamped between them (nipping). </a:t>
            </a:r>
          </a:p>
          <a:p>
            <a:r>
              <a:rPr lang="en-US" sz="2400" dirty="0" smtClean="0">
                <a:latin typeface="Times New Roman" pitchFamily="18" charset="0"/>
                <a:cs typeface="Times New Roman" pitchFamily="18" charset="0"/>
              </a:rPr>
              <a:t>Combing segment</a:t>
            </a:r>
            <a:r>
              <a:rPr lang="en-US" sz="2400" b="1" dirty="0" smtClean="0">
                <a:latin typeface="Times New Roman" pitchFamily="18" charset="0"/>
                <a:cs typeface="Times New Roman" pitchFamily="18" charset="0"/>
              </a:rPr>
              <a:t> (K)</a:t>
            </a:r>
            <a:r>
              <a:rPr lang="en-US" sz="2400" dirty="0" smtClean="0">
                <a:latin typeface="Times New Roman" pitchFamily="18" charset="0"/>
                <a:cs typeface="Times New Roman" pitchFamily="18" charset="0"/>
              </a:rPr>
              <a:t>, mounted on rotating cylinder </a:t>
            </a:r>
            <a:r>
              <a:rPr lang="en-US" sz="2400" b="1" dirty="0" smtClean="0">
                <a:latin typeface="Times New Roman" pitchFamily="18" charset="0"/>
                <a:cs typeface="Times New Roman" pitchFamily="18" charset="0"/>
              </a:rPr>
              <a:t>(Z)</a:t>
            </a:r>
            <a:r>
              <a:rPr lang="en-US" sz="2400" dirty="0" smtClean="0">
                <a:latin typeface="Times New Roman" pitchFamily="18" charset="0"/>
                <a:cs typeface="Times New Roman" pitchFamily="18" charset="0"/>
              </a:rPr>
              <a:t>, sweeps saw-teeth through fiber fringe </a:t>
            </a:r>
            <a:r>
              <a:rPr lang="en-US" sz="2400" b="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and carries away anything not held by the nippers (rotary combing). </a:t>
            </a:r>
          </a:p>
          <a:p>
            <a:r>
              <a:rPr lang="en-US" sz="2400" dirty="0" smtClean="0">
                <a:latin typeface="Times New Roman" pitchFamily="18" charset="0"/>
                <a:cs typeface="Times New Roman" pitchFamily="18" charset="0"/>
              </a:rPr>
              <a:t>The nippers open again and move toward detaching rollers </a:t>
            </a:r>
            <a:r>
              <a:rPr lang="en-US" sz="2400" b="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(nippers forward). </a:t>
            </a:r>
          </a:p>
          <a:p>
            <a:r>
              <a:rPr lang="en-US" sz="2400" dirty="0" smtClean="0">
                <a:latin typeface="Times New Roman" pitchFamily="18" charset="0"/>
                <a:cs typeface="Times New Roman" pitchFamily="18" charset="0"/>
              </a:rPr>
              <a:t>Meanwhile detaching rollers </a:t>
            </a:r>
            <a:r>
              <a:rPr lang="en-US" sz="2400" b="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have returned part of the previously drawn-off stock </a:t>
            </a:r>
            <a:r>
              <a:rPr lang="en-US" sz="2400" b="1" dirty="0" smtClean="0">
                <a:latin typeface="Times New Roman" pitchFamily="18" charset="0"/>
                <a:cs typeface="Times New Roman" pitchFamily="18" charset="0"/>
              </a:rPr>
              <a:t>(web V)</a:t>
            </a:r>
            <a:r>
              <a:rPr lang="en-US" sz="2400" dirty="0" smtClean="0">
                <a:latin typeface="Times New Roman" pitchFamily="18" charset="0"/>
                <a:cs typeface="Times New Roman" pitchFamily="18" charset="0"/>
              </a:rPr>
              <a:t> by means of a (partial) reverse rotation, so that the web protrudes from the back of the detaching device (web return). </a:t>
            </a:r>
          </a:p>
          <a:p>
            <a:r>
              <a:rPr lang="en-US" sz="2400" dirty="0" smtClean="0">
                <a:latin typeface="Times New Roman" pitchFamily="18" charset="0"/>
                <a:cs typeface="Times New Roman" pitchFamily="18" charset="0"/>
              </a:rPr>
              <a:t>In the course of the forward movement of the nippers, the projecting fiber fringe </a:t>
            </a:r>
            <a:r>
              <a:rPr lang="en-US" sz="2400" b="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is placed on the returned web </a:t>
            </a:r>
            <a:r>
              <a:rPr lang="en-US" sz="2400" b="1" dirty="0" smtClean="0">
                <a:latin typeface="Times New Roman" pitchFamily="18" charset="0"/>
                <a:cs typeface="Times New Roman" pitchFamily="18" charset="0"/>
              </a:rPr>
              <a:t>(V)</a:t>
            </a:r>
            <a:r>
              <a:rPr lang="en-US" sz="2400" dirty="0" smtClean="0">
                <a:latin typeface="Times New Roman" pitchFamily="18" charset="0"/>
                <a:cs typeface="Times New Roman" pitchFamily="18" charset="0"/>
              </a:rPr>
              <a:t> (piecing). </a:t>
            </a:r>
          </a:p>
          <a:p>
            <a:r>
              <a:rPr lang="en-US" sz="2400" dirty="0" smtClean="0">
                <a:latin typeface="Times New Roman" pitchFamily="18" charset="0"/>
                <a:cs typeface="Times New Roman" pitchFamily="18" charset="0"/>
              </a:rPr>
              <a:t>The detaching rollers begin to rotate in the forward direction again and draw the clamped fibers out of web </a:t>
            </a:r>
            <a:r>
              <a:rPr lang="en-US" sz="2400" b="1" dirty="0" smtClean="0">
                <a:latin typeface="Times New Roman" pitchFamily="18" charset="0"/>
                <a:cs typeface="Times New Roman" pitchFamily="18" charset="0"/>
              </a:rPr>
              <a:t>(W)</a:t>
            </a:r>
            <a:r>
              <a:rPr lang="en-US" sz="2400" dirty="0" smtClean="0">
                <a:latin typeface="Times New Roman" pitchFamily="18" charset="0"/>
                <a:cs typeface="Times New Roman" pitchFamily="18" charset="0"/>
              </a:rPr>
              <a:t> held fast by feed rollers </a:t>
            </a:r>
            <a:r>
              <a:rPr lang="en-US" sz="2400" b="1" dirty="0" smtClean="0">
                <a:latin typeface="Times New Roman" pitchFamily="18" charset="0"/>
                <a:cs typeface="Times New Roman" pitchFamily="18" charset="0"/>
              </a:rPr>
              <a:t>(S)</a:t>
            </a:r>
            <a:r>
              <a:rPr lang="en-US" sz="2400" dirty="0" smtClean="0">
                <a:latin typeface="Times New Roman" pitchFamily="18" charset="0"/>
                <a:cs typeface="Times New Roman" pitchFamily="18" charset="0"/>
              </a:rPr>
              <a:t> (inside the nippers) (detaching).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82000" cy="5943600"/>
          </a:xfrm>
        </p:spPr>
        <p:txBody>
          <a:bodyPr>
            <a:noAutofit/>
          </a:bodyPr>
          <a:lstStyle/>
          <a:p>
            <a:r>
              <a:rPr lang="en-US" sz="2100" dirty="0" smtClean="0">
                <a:latin typeface="Times New Roman" pitchFamily="18" charset="0"/>
                <a:cs typeface="Times New Roman" pitchFamily="18" charset="0"/>
              </a:rPr>
              <a:t>Before the start of the detaching operation, top comb</a:t>
            </a:r>
            <a:r>
              <a:rPr lang="en-US" sz="2100" b="1" dirty="0" smtClean="0">
                <a:latin typeface="Times New Roman" pitchFamily="18" charset="0"/>
                <a:cs typeface="Times New Roman" pitchFamily="18" charset="0"/>
              </a:rPr>
              <a:t> (F)</a:t>
            </a:r>
            <a:r>
              <a:rPr lang="en-US" sz="2100" dirty="0" smtClean="0">
                <a:latin typeface="Times New Roman" pitchFamily="18" charset="0"/>
                <a:cs typeface="Times New Roman" pitchFamily="18" charset="0"/>
              </a:rPr>
              <a:t> has thrust its single row of teeth into the fiber fringe. As the fibers are pulled through the teeth of the top comb during detaching, the trailing part of the fringe is combed, thus making up for the inability of the circular combs to reach this part of the fringe (passive combing by the top comb). </a:t>
            </a:r>
          </a:p>
          <a:p>
            <a:r>
              <a:rPr lang="en-US" sz="2100" dirty="0" smtClean="0">
                <a:latin typeface="Times New Roman" pitchFamily="18" charset="0"/>
                <a:cs typeface="Times New Roman" pitchFamily="18" charset="0"/>
              </a:rPr>
              <a:t>As the nipper assembly is retracted, the nippers will open for the next feeding step. During that time top comb will withdraw and the system is ready for new combing cycle </a:t>
            </a:r>
          </a:p>
          <a:p>
            <a:r>
              <a:rPr lang="en-US" sz="2100" dirty="0" smtClean="0">
                <a:latin typeface="Times New Roman" pitchFamily="18" charset="0"/>
                <a:cs typeface="Times New Roman" pitchFamily="18" charset="0"/>
              </a:rPr>
              <a:t>Contrary to the movements of the other parts, the combing cylinder rotates continuously. During this rotation and at a certain instant the combing segment is brought into the vicinity of a rapidly revolving brush mounted below the combing cylinder. During this </a:t>
            </a:r>
            <a:r>
              <a:rPr lang="en-US" sz="2100" dirty="0" err="1" smtClean="0">
                <a:latin typeface="Times New Roman" pitchFamily="18" charset="0"/>
                <a:cs typeface="Times New Roman" pitchFamily="18" charset="0"/>
              </a:rPr>
              <a:t>processThis</a:t>
            </a:r>
            <a:r>
              <a:rPr lang="en-US" sz="2100" dirty="0" smtClean="0">
                <a:latin typeface="Times New Roman" pitchFamily="18" charset="0"/>
                <a:cs typeface="Times New Roman" pitchFamily="18" charset="0"/>
              </a:rPr>
              <a:t> the brush removes the imperfections, dust etc., from the combing segment, and ejects them into an extractor that carries the </a:t>
            </a:r>
            <a:r>
              <a:rPr lang="en-US" sz="2100" dirty="0" err="1" smtClean="0">
                <a:latin typeface="Times New Roman" pitchFamily="18" charset="0"/>
                <a:cs typeface="Times New Roman" pitchFamily="18" charset="0"/>
              </a:rPr>
              <a:t>noil</a:t>
            </a:r>
            <a:r>
              <a:rPr lang="en-US" sz="2100" dirty="0" smtClean="0">
                <a:latin typeface="Times New Roman" pitchFamily="18" charset="0"/>
                <a:cs typeface="Times New Roman" pitchFamily="18" charset="0"/>
              </a:rPr>
              <a:t> away to a collecting filter system.</a:t>
            </a:r>
          </a:p>
          <a:p>
            <a:r>
              <a:rPr lang="en-US" sz="2100" dirty="0" smtClean="0">
                <a:latin typeface="Times New Roman" pitchFamily="18" charset="0"/>
                <a:cs typeface="Times New Roman" pitchFamily="18" charset="0"/>
              </a:rPr>
              <a:t>All these demanding processing steps are carried out mechanically on 8 combing heads which are simultaneous process at speed up to 500 times per minute. </a:t>
            </a:r>
            <a:endParaRPr lang="en-US" sz="2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304800" y="1066800"/>
            <a:ext cx="8382000" cy="5059363"/>
          </a:xfrm>
        </p:spPr>
        <p:txBody>
          <a:bodyPr>
            <a:normAutofit/>
          </a:bodyPr>
          <a:lstStyle/>
          <a:p>
            <a:pPr algn="just"/>
            <a:r>
              <a:rPr lang="en-US" sz="2000" dirty="0" smtClean="0"/>
              <a:t>The short </a:t>
            </a:r>
            <a:r>
              <a:rPr lang="en-US" sz="2000" dirty="0" err="1" smtClean="0"/>
              <a:t>fibres</a:t>
            </a:r>
            <a:r>
              <a:rPr lang="en-US" sz="2000" dirty="0" smtClean="0"/>
              <a:t>, shorter than 12 mm do not contribute to the strength of the yarn, but in turn they only increase the hairiness of the yarn and adversely affect the appearance and other good properties of the yarns and the fabrics made out of them. In the staple </a:t>
            </a:r>
            <a:r>
              <a:rPr lang="en-US" sz="2000" dirty="0" err="1" smtClean="0"/>
              <a:t>fibre</a:t>
            </a:r>
            <a:r>
              <a:rPr lang="en-US" sz="2000" dirty="0" smtClean="0"/>
              <a:t> yarn manufacturing process, only the trash particles, foreign matters and very short </a:t>
            </a:r>
            <a:r>
              <a:rPr lang="en-US" sz="2000" dirty="0" err="1" smtClean="0"/>
              <a:t>fibres</a:t>
            </a:r>
            <a:r>
              <a:rPr lang="en-US" sz="2000" dirty="0" smtClean="0"/>
              <a:t> are removed in the blow room and carding operations. In these processes, it is not possible to remove </a:t>
            </a:r>
            <a:r>
              <a:rPr lang="en-US" sz="2000" dirty="0" err="1" smtClean="0"/>
              <a:t>fibres</a:t>
            </a:r>
            <a:r>
              <a:rPr lang="en-US" sz="2000" dirty="0" smtClean="0"/>
              <a:t> which are shorter than a predetermined length, which can increase the average </a:t>
            </a:r>
            <a:r>
              <a:rPr lang="en-US" sz="2000" dirty="0" err="1" smtClean="0"/>
              <a:t>fibre</a:t>
            </a:r>
            <a:r>
              <a:rPr lang="en-US" sz="2000" dirty="0" smtClean="0"/>
              <a:t> length. In the combing operation, </a:t>
            </a:r>
            <a:r>
              <a:rPr lang="en-US" sz="2000" dirty="0" err="1" smtClean="0"/>
              <a:t>fibres</a:t>
            </a:r>
            <a:r>
              <a:rPr lang="en-US" sz="2000" dirty="0" smtClean="0"/>
              <a:t> shorter than length of </a:t>
            </a:r>
            <a:r>
              <a:rPr lang="en-US" sz="2000" dirty="0" err="1" smtClean="0"/>
              <a:t>fibres</a:t>
            </a:r>
            <a:r>
              <a:rPr lang="en-US" sz="2000" dirty="0" smtClean="0"/>
              <a:t> or certain fixed percentage of short </a:t>
            </a:r>
            <a:r>
              <a:rPr lang="en-US" sz="2000" dirty="0" err="1" smtClean="0"/>
              <a:t>fibres</a:t>
            </a:r>
            <a:r>
              <a:rPr lang="en-US" sz="2000" dirty="0" smtClean="0"/>
              <a:t> are removed. Since the shorter cotton </a:t>
            </a:r>
            <a:r>
              <a:rPr lang="en-US" sz="2000" dirty="0" err="1" smtClean="0"/>
              <a:t>fibres</a:t>
            </a:r>
            <a:r>
              <a:rPr lang="en-US" sz="2000" dirty="0" smtClean="0"/>
              <a:t> are generally coarser, removing the shorter </a:t>
            </a:r>
            <a:r>
              <a:rPr lang="en-US" sz="2000" dirty="0" err="1" smtClean="0"/>
              <a:t>fibres</a:t>
            </a:r>
            <a:r>
              <a:rPr lang="en-US" sz="2000" dirty="0" smtClean="0"/>
              <a:t> leaves behind </a:t>
            </a:r>
            <a:r>
              <a:rPr lang="en-US" sz="2000" dirty="0" err="1" smtClean="0"/>
              <a:t>fibres</a:t>
            </a:r>
            <a:r>
              <a:rPr lang="en-US" sz="2000" dirty="0" smtClean="0"/>
              <a:t> which are relatively finer. Hence, fabric made from combed cotton </a:t>
            </a:r>
            <a:r>
              <a:rPr lang="en-US" sz="2000" dirty="0" err="1" smtClean="0"/>
              <a:t>fibres</a:t>
            </a:r>
            <a:r>
              <a:rPr lang="en-US" sz="2000" dirty="0" smtClean="0"/>
              <a:t> has a very soft touch. Combing involves additional processing step and also certain amount of </a:t>
            </a:r>
            <a:r>
              <a:rPr lang="en-US" sz="2000" dirty="0" err="1" smtClean="0"/>
              <a:t>fibres</a:t>
            </a:r>
            <a:r>
              <a:rPr lang="en-US" sz="2000" dirty="0" smtClean="0"/>
              <a:t> are removed as waste. Hence, combed   cotton  is more expensive than conventional  carded cotton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t>The texture of combed   cotton is softer since it is free from short </a:t>
            </a:r>
            <a:r>
              <a:rPr lang="en-US" dirty="0" err="1" smtClean="0"/>
              <a:t>fibres</a:t>
            </a:r>
            <a:r>
              <a:rPr lang="en-US" dirty="0" smtClean="0"/>
              <a:t> to stick out of the yarn surface and prickle, and all dirt and impurities have been removed from the yarn. Combed   cotton  is also stronger since shorter and weaker fibers have been removed through combing operation. The straightened fibers lie together in a more compact manner after   combing, making combed cotton yarn less likely to fray and unravel. These aspects make the garments made with combed cotton yarns an excellent choice for garments intended to be worn by babies and the elderly, since it is gentle against the skin. The soft and strong combed cotton yarns are ideal for making bed linens and clothing which will be worn against the skin. If the yarn used in a   cotton  fabric product is combed   cotton, it can usually be clearly identified by its luster. </a:t>
            </a:r>
          </a:p>
          <a:p>
            <a:pPr algn="just"/>
            <a:r>
              <a:rPr lang="en-US" dirty="0" smtClean="0"/>
              <a:t>On the other hand one has to keep in mind about the following shortcomings of having an additional combing section in the yarn manufacturing system. </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39762"/>
          </a:xfrm>
        </p:spPr>
        <p:txBody>
          <a:bodyPr>
            <a:normAutofit/>
          </a:bodyPr>
          <a:lstStyle/>
          <a:p>
            <a:r>
              <a:rPr lang="en-US" sz="3200" b="1" dirty="0" smtClean="0"/>
              <a:t>Shortcomings of the Combing Process </a:t>
            </a:r>
            <a:endParaRPr lang="en-US" sz="3200" dirty="0"/>
          </a:p>
        </p:txBody>
      </p:sp>
      <p:sp>
        <p:nvSpPr>
          <p:cNvPr id="3" name="Content Placeholder 2"/>
          <p:cNvSpPr>
            <a:spLocks noGrp="1"/>
          </p:cNvSpPr>
          <p:nvPr>
            <p:ph idx="1"/>
          </p:nvPr>
        </p:nvSpPr>
        <p:spPr>
          <a:xfrm>
            <a:off x="304800" y="990600"/>
            <a:ext cx="8382000" cy="5135563"/>
          </a:xfrm>
        </p:spPr>
        <p:txBody>
          <a:bodyPr>
            <a:normAutofit/>
          </a:bodyPr>
          <a:lstStyle/>
          <a:p>
            <a:r>
              <a:rPr lang="en-US" sz="2000" dirty="0" smtClean="0">
                <a:latin typeface="Times New Roman" pitchFamily="18" charset="0"/>
                <a:cs typeface="Times New Roman" pitchFamily="18" charset="0"/>
              </a:rPr>
              <a:t>The combing section is an insertion of mostly three machines into the normal spinning process between card and draw frame. This needs more space with conditioned atmosphere which is becoming more and more expensive. </a:t>
            </a:r>
          </a:p>
          <a:p>
            <a:r>
              <a:rPr lang="en-US" sz="2000" dirty="0" smtClean="0">
                <a:latin typeface="Times New Roman" pitchFamily="18" charset="0"/>
                <a:cs typeface="Times New Roman" pitchFamily="18" charset="0"/>
              </a:rPr>
              <a:t>It serves as additional system to improve yarn quality if the carded yarn does not meet requirements. Certainly this process with three additional machines increases the cost of the yarn as it takes more energy and </a:t>
            </a:r>
            <a:r>
              <a:rPr lang="en-US" sz="2000" dirty="0" err="1" smtClean="0">
                <a:latin typeface="Times New Roman" pitchFamily="18" charset="0"/>
                <a:cs typeface="Times New Roman" pitchFamily="18" charset="0"/>
              </a:rPr>
              <a:t>labour</a:t>
            </a:r>
            <a:r>
              <a:rPr lang="en-US" sz="2000" dirty="0" smtClean="0">
                <a:latin typeface="Times New Roman" pitchFamily="18" charset="0"/>
                <a:cs typeface="Times New Roman" pitchFamily="18" charset="0"/>
              </a:rPr>
              <a:t> to run these machines. </a:t>
            </a:r>
          </a:p>
          <a:p>
            <a:r>
              <a:rPr lang="en-US" sz="2000" dirty="0" smtClean="0">
                <a:latin typeface="Times New Roman" pitchFamily="18" charset="0"/>
                <a:cs typeface="Times New Roman" pitchFamily="18" charset="0"/>
              </a:rPr>
              <a:t>The design of the comber itself is not very satisfactory since it works on intermittent processing basis which further increases the cost. </a:t>
            </a:r>
          </a:p>
          <a:p>
            <a:r>
              <a:rPr lang="en-US" sz="2000" dirty="0" smtClean="0">
                <a:latin typeface="Times New Roman" pitchFamily="18" charset="0"/>
                <a:cs typeface="Times New Roman" pitchFamily="18" charset="0"/>
              </a:rPr>
              <a:t>The entire mass of the nipper assembly has to be accelerated to the maximum speed and slowed down to zero about 7.5 times a second. Although it is a challenging task, the resulting intermittent processing also entails a loss in productivity.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39762"/>
          </a:xfrm>
        </p:spPr>
        <p:txBody>
          <a:bodyPr>
            <a:normAutofit/>
          </a:bodyPr>
          <a:lstStyle/>
          <a:p>
            <a:r>
              <a:rPr lang="en-US" sz="3200" b="1" dirty="0" smtClean="0"/>
              <a:t>Operations in combing process </a:t>
            </a:r>
            <a:endParaRPr lang="en-US" sz="3200" dirty="0"/>
          </a:p>
        </p:txBody>
      </p:sp>
      <p:sp>
        <p:nvSpPr>
          <p:cNvPr id="3" name="Content Placeholder 2"/>
          <p:cNvSpPr>
            <a:spLocks noGrp="1"/>
          </p:cNvSpPr>
          <p:nvPr>
            <p:ph idx="1"/>
          </p:nvPr>
        </p:nvSpPr>
        <p:spPr>
          <a:xfrm>
            <a:off x="304800" y="1143000"/>
            <a:ext cx="8610600" cy="5029200"/>
          </a:xfrm>
        </p:spPr>
        <p:txBody>
          <a:bodyPr>
            <a:normAutofit/>
          </a:bodyPr>
          <a:lstStyle/>
          <a:p>
            <a:pPr algn="just"/>
            <a:r>
              <a:rPr lang="en-US" sz="1800" dirty="0" smtClean="0"/>
              <a:t>Elimination of a precisely predetermined quantity of short fibers. </a:t>
            </a:r>
            <a:r>
              <a:rPr lang="en-US" sz="1800" dirty="0" err="1" smtClean="0"/>
              <a:t>Noil</a:t>
            </a:r>
            <a:r>
              <a:rPr lang="en-US" sz="1800" dirty="0" smtClean="0"/>
              <a:t> percentage = (Weight of </a:t>
            </a:r>
            <a:r>
              <a:rPr lang="en-US" sz="1800" dirty="0" err="1" smtClean="0"/>
              <a:t>noil</a:t>
            </a:r>
            <a:r>
              <a:rPr lang="en-US" sz="1800" dirty="0" smtClean="0"/>
              <a:t> produced / Total weight of cotton fed) x 100 </a:t>
            </a:r>
          </a:p>
          <a:p>
            <a:pPr algn="just"/>
            <a:r>
              <a:rPr lang="en-US" sz="1800" dirty="0" smtClean="0"/>
              <a:t>Elimination of the remaining impurities</a:t>
            </a:r>
          </a:p>
          <a:p>
            <a:pPr algn="just"/>
            <a:r>
              <a:rPr lang="en-US" sz="1800" dirty="0" smtClean="0"/>
              <a:t>Elimination of </a:t>
            </a:r>
            <a:r>
              <a:rPr lang="en-US" sz="1800" dirty="0" err="1" smtClean="0"/>
              <a:t>neps</a:t>
            </a:r>
            <a:r>
              <a:rPr lang="en-US" sz="1800" dirty="0" smtClean="0"/>
              <a:t> in the fiber material</a:t>
            </a:r>
          </a:p>
          <a:p>
            <a:pPr algn="just"/>
            <a:r>
              <a:rPr lang="en-US" sz="1800" dirty="0" smtClean="0"/>
              <a:t>Formation of sliver having maximum possible </a:t>
            </a:r>
            <a:r>
              <a:rPr lang="en-US" sz="1800" dirty="0" err="1" smtClean="0"/>
              <a:t>fibre</a:t>
            </a:r>
            <a:r>
              <a:rPr lang="en-US" sz="1800" dirty="0" smtClean="0"/>
              <a:t> </a:t>
            </a:r>
            <a:r>
              <a:rPr lang="en-US" sz="1800" dirty="0" err="1" smtClean="0"/>
              <a:t>parallization</a:t>
            </a:r>
            <a:endParaRPr lang="en-US" sz="1800" dirty="0" smtClean="0"/>
          </a:p>
          <a:p>
            <a:pPr algn="just"/>
            <a:r>
              <a:rPr lang="en-US" sz="1800" dirty="0" smtClean="0"/>
              <a:t>Combing improves evenness, strength, cleanliness, smoothness and visual appearance</a:t>
            </a:r>
          </a:p>
          <a:p>
            <a:pPr algn="just"/>
            <a:r>
              <a:rPr lang="en-US" sz="1800" dirty="0" smtClean="0"/>
              <a:t>It should also be noted that combing increases the parallelization of the fibers, but this is a side-effect which is not always an advantage. The high degree of parallelization might reduce inter-fiber adhesion in the sliver to such an extent that the fibers slide apart, e.g. while being pulled out of the can – i.e., sliver breaks or false drafts might be caused. </a:t>
            </a:r>
            <a:endParaRPr lang="en-US" sz="1800" dirty="0"/>
          </a:p>
        </p:txBody>
      </p:sp>
      <p:pic>
        <p:nvPicPr>
          <p:cNvPr id="4" name="Picture 3" descr="http://www.nptel.ac.in/courses/116102038/Flash/fig2.jpg"/>
          <p:cNvPicPr/>
          <p:nvPr/>
        </p:nvPicPr>
        <p:blipFill>
          <a:blip r:embed="rId2"/>
          <a:srcRect/>
          <a:stretch>
            <a:fillRect/>
          </a:stretch>
        </p:blipFill>
        <p:spPr bwMode="auto">
          <a:xfrm>
            <a:off x="2590800" y="4267200"/>
            <a:ext cx="3886201" cy="23177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63562"/>
          </a:xfrm>
        </p:spPr>
        <p:txBody>
          <a:bodyPr>
            <a:normAutofit fontScale="90000"/>
          </a:bodyPr>
          <a:lstStyle/>
          <a:p>
            <a:r>
              <a:rPr lang="en-US" sz="3200" b="1" dirty="0" smtClean="0"/>
              <a:t>Types of Combers </a:t>
            </a:r>
            <a:endParaRPr lang="en-US" sz="3200" dirty="0"/>
          </a:p>
        </p:txBody>
      </p:sp>
      <p:sp>
        <p:nvSpPr>
          <p:cNvPr id="3" name="Content Placeholder 2"/>
          <p:cNvSpPr>
            <a:spLocks noGrp="1"/>
          </p:cNvSpPr>
          <p:nvPr>
            <p:ph idx="1"/>
          </p:nvPr>
        </p:nvSpPr>
        <p:spPr>
          <a:xfrm>
            <a:off x="457200" y="1066800"/>
            <a:ext cx="8229600" cy="5059363"/>
          </a:xfrm>
        </p:spPr>
        <p:txBody>
          <a:bodyPr>
            <a:normAutofit/>
          </a:bodyPr>
          <a:lstStyle/>
          <a:p>
            <a:r>
              <a:rPr lang="en-US" sz="2000" dirty="0" smtClean="0"/>
              <a:t>Rectilinear comber : Works with stationary or oscillating nippers and is mainly used in the short staple spinning. </a:t>
            </a:r>
          </a:p>
          <a:p>
            <a:r>
              <a:rPr lang="en-US" sz="2000" dirty="0" smtClean="0"/>
              <a:t>Circular combers: Used in the English worsted process. </a:t>
            </a:r>
          </a:p>
          <a:p>
            <a:r>
              <a:rPr lang="en-US" sz="2000" dirty="0" smtClean="0"/>
              <a:t>Rotary comber: Used in the production of </a:t>
            </a:r>
            <a:r>
              <a:rPr lang="en-US" sz="2000" dirty="0" err="1" smtClean="0"/>
              <a:t>Schappe</a:t>
            </a:r>
            <a:r>
              <a:rPr lang="en-US" sz="2000" dirty="0" smtClean="0"/>
              <a:t> spun yarns </a:t>
            </a:r>
          </a:p>
          <a:p>
            <a:r>
              <a:rPr lang="en-US" sz="2000" dirty="0" smtClean="0"/>
              <a:t>Hackling machines: Used in the processing of </a:t>
            </a:r>
            <a:r>
              <a:rPr lang="en-US" sz="2000" dirty="0" err="1" smtClean="0"/>
              <a:t>bast</a:t>
            </a:r>
            <a:r>
              <a:rPr lang="en-US" sz="2000" dirty="0" smtClean="0"/>
              <a:t> fibers. </a:t>
            </a:r>
          </a:p>
          <a:p>
            <a:r>
              <a:rPr lang="en-US" sz="2000" dirty="0" smtClean="0"/>
              <a:t>The short staple spinning industry uses only the rectilinear comber with swinging nippers and stationary detaching rollers which rotate back and forth to carry out the piecing and detaching operations. It was originally developed in 1902 by the Englishman </a:t>
            </a:r>
            <a:r>
              <a:rPr lang="en-US" sz="2000" dirty="0" err="1" smtClean="0"/>
              <a:t>Nasmith</a:t>
            </a:r>
            <a:r>
              <a:rPr lang="en-US" sz="2000" dirty="0" smtClean="0"/>
              <a:t> and in 1948 by </a:t>
            </a:r>
            <a:r>
              <a:rPr lang="en-US" sz="2000" dirty="0" err="1" smtClean="0"/>
              <a:t>Whitin</a:t>
            </a:r>
            <a:r>
              <a:rPr lang="en-US" sz="2000" dirty="0" smtClean="0"/>
              <a:t> company. These machines are usually single sided comprising eight heads</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15962"/>
          </a:xfrm>
        </p:spPr>
        <p:txBody>
          <a:bodyPr>
            <a:normAutofit/>
          </a:bodyPr>
          <a:lstStyle/>
          <a:p>
            <a:r>
              <a:rPr lang="en-US" sz="2800" b="1" dirty="0" smtClean="0"/>
              <a:t>Goals of Combing in Different Textile Industries </a:t>
            </a:r>
            <a:endParaRPr lang="en-US" sz="2800" dirty="0"/>
          </a:p>
        </p:txBody>
      </p:sp>
      <p:sp>
        <p:nvSpPr>
          <p:cNvPr id="3" name="Content Placeholder 2"/>
          <p:cNvSpPr>
            <a:spLocks noGrp="1"/>
          </p:cNvSpPr>
          <p:nvPr>
            <p:ph idx="1"/>
          </p:nvPr>
        </p:nvSpPr>
        <p:spPr>
          <a:xfrm>
            <a:off x="152400" y="1143000"/>
            <a:ext cx="8534400" cy="4983163"/>
          </a:xfrm>
        </p:spPr>
        <p:txBody>
          <a:bodyPr/>
          <a:lstStyle/>
          <a:p>
            <a:r>
              <a:rPr lang="en-US" sz="2000" b="1" dirty="0" smtClean="0"/>
              <a:t>Fine count spinning mills : </a:t>
            </a:r>
          </a:p>
          <a:p>
            <a:r>
              <a:rPr lang="en-US" sz="2000" b="1" dirty="0" smtClean="0"/>
              <a:t>Medium count spinning mills :</a:t>
            </a:r>
          </a:p>
          <a:p>
            <a:r>
              <a:rPr lang="en-US" sz="2000" b="1" dirty="0" smtClean="0"/>
              <a:t>Coarse to medium count spinning mills </a:t>
            </a:r>
          </a:p>
          <a:p>
            <a:pPr>
              <a:spcBef>
                <a:spcPts val="0"/>
              </a:spcBef>
            </a:pPr>
            <a:r>
              <a:rPr lang="en-US" sz="2000" b="1" dirty="0" smtClean="0"/>
              <a:t>Components involved in Combing</a:t>
            </a:r>
            <a:r>
              <a:rPr lang="en-US" dirty="0" smtClean="0"/>
              <a:t> </a:t>
            </a:r>
            <a:endParaRPr lang="en-US" dirty="0"/>
          </a:p>
        </p:txBody>
      </p:sp>
      <p:pic>
        <p:nvPicPr>
          <p:cNvPr id="4" name="Picture 3" descr="http://www.nptel.ac.in/courses/116102038/Flash/combing%20section.jpg">
            <a:hlinkClick r:id="rId2" tgtFrame="&quot;_blank&quot;"/>
          </p:cNvPr>
          <p:cNvPicPr/>
          <p:nvPr/>
        </p:nvPicPr>
        <p:blipFill>
          <a:blip r:embed="rId3"/>
          <a:srcRect/>
          <a:stretch>
            <a:fillRect/>
          </a:stretch>
        </p:blipFill>
        <p:spPr bwMode="auto">
          <a:xfrm>
            <a:off x="3733800" y="2286000"/>
            <a:ext cx="5181600" cy="4419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077200" cy="762000"/>
          </a:xfrm>
        </p:spPr>
        <p:txBody>
          <a:bodyPr>
            <a:normAutofit/>
          </a:bodyPr>
          <a:lstStyle/>
          <a:p>
            <a:r>
              <a:rPr lang="en-US" sz="3200" b="1" dirty="0" smtClean="0"/>
              <a:t>Sequence of operations in a Comber </a:t>
            </a:r>
            <a:endParaRPr lang="en-US" sz="3200" dirty="0"/>
          </a:p>
        </p:txBody>
      </p:sp>
      <p:sp>
        <p:nvSpPr>
          <p:cNvPr id="3" name="Content Placeholder 2"/>
          <p:cNvSpPr>
            <a:spLocks noGrp="1"/>
          </p:cNvSpPr>
          <p:nvPr>
            <p:ph idx="1"/>
          </p:nvPr>
        </p:nvSpPr>
        <p:spPr>
          <a:xfrm>
            <a:off x="304800" y="1219200"/>
            <a:ext cx="8382000" cy="4906963"/>
          </a:xfrm>
        </p:spPr>
        <p:txBody>
          <a:bodyPr/>
          <a:lstStyle/>
          <a:p>
            <a:endParaRPr lang="en-US" dirty="0"/>
          </a:p>
        </p:txBody>
      </p:sp>
      <p:pic>
        <p:nvPicPr>
          <p:cNvPr id="4" name="Picture 3" descr="http://www.nptel.ac.in/courses/116102038/Flash/seq1.JPG"/>
          <p:cNvPicPr/>
          <p:nvPr/>
        </p:nvPicPr>
        <p:blipFill>
          <a:blip r:embed="rId2"/>
          <a:stretch>
            <a:fillRect/>
          </a:stretch>
        </p:blipFill>
        <p:spPr bwMode="auto">
          <a:xfrm>
            <a:off x="609600" y="990600"/>
            <a:ext cx="2514600" cy="2209800"/>
          </a:xfrm>
          <a:prstGeom prst="rect">
            <a:avLst/>
          </a:prstGeom>
          <a:noFill/>
          <a:ln w="9525">
            <a:noFill/>
            <a:miter lim="800000"/>
            <a:headEnd/>
            <a:tailEnd/>
          </a:ln>
        </p:spPr>
      </p:pic>
      <p:sp>
        <p:nvSpPr>
          <p:cNvPr id="5" name="Rectangle 4"/>
          <p:cNvSpPr/>
          <p:nvPr/>
        </p:nvSpPr>
        <p:spPr>
          <a:xfrm>
            <a:off x="457200" y="3276600"/>
            <a:ext cx="3431389" cy="338554"/>
          </a:xfrm>
          <a:prstGeom prst="rect">
            <a:avLst/>
          </a:prstGeom>
        </p:spPr>
        <p:txBody>
          <a:bodyPr wrap="none">
            <a:spAutoFit/>
          </a:bodyPr>
          <a:lstStyle/>
          <a:p>
            <a:r>
              <a:rPr lang="en-US" sz="1600" dirty="0" smtClean="0"/>
              <a:t>Feed rollers move the lap by 4-6.5 mm </a:t>
            </a:r>
            <a:endParaRPr lang="en-US" sz="1600" dirty="0"/>
          </a:p>
        </p:txBody>
      </p:sp>
      <p:pic>
        <p:nvPicPr>
          <p:cNvPr id="6" name="Picture 5" descr="http://www.nptel.ac.in/courses/116102038/Flash/seq2.JPG"/>
          <p:cNvPicPr/>
          <p:nvPr/>
        </p:nvPicPr>
        <p:blipFill>
          <a:blip r:embed="rId3"/>
          <a:srcRect/>
          <a:stretch>
            <a:fillRect/>
          </a:stretch>
        </p:blipFill>
        <p:spPr bwMode="auto">
          <a:xfrm>
            <a:off x="4114800" y="990600"/>
            <a:ext cx="3290887" cy="2588895"/>
          </a:xfrm>
          <a:prstGeom prst="rect">
            <a:avLst/>
          </a:prstGeom>
          <a:noFill/>
          <a:ln w="9525">
            <a:noFill/>
            <a:miter lim="800000"/>
            <a:headEnd/>
            <a:tailEnd/>
          </a:ln>
        </p:spPr>
      </p:pic>
      <p:sp>
        <p:nvSpPr>
          <p:cNvPr id="7" name="Rectangle 6"/>
          <p:cNvSpPr/>
          <p:nvPr/>
        </p:nvSpPr>
        <p:spPr>
          <a:xfrm>
            <a:off x="4572000" y="3581400"/>
            <a:ext cx="4572000" cy="307777"/>
          </a:xfrm>
          <a:prstGeom prst="rect">
            <a:avLst/>
          </a:prstGeom>
        </p:spPr>
        <p:txBody>
          <a:bodyPr>
            <a:spAutoFit/>
          </a:bodyPr>
          <a:lstStyle/>
          <a:p>
            <a:r>
              <a:rPr lang="en-US" sz="1400" dirty="0" smtClean="0"/>
              <a:t>Upper nipper plate Z 0 is lowered and the fibers are nipped </a:t>
            </a:r>
            <a:endParaRPr lang="en-US" sz="1400" dirty="0"/>
          </a:p>
        </p:txBody>
      </p:sp>
      <p:pic>
        <p:nvPicPr>
          <p:cNvPr id="8" name="Picture 7" descr="http://www.nptel.ac.in/courses/116102038/Flash/seq3.JPG"/>
          <p:cNvPicPr/>
          <p:nvPr/>
        </p:nvPicPr>
        <p:blipFill>
          <a:blip r:embed="rId4"/>
          <a:srcRect/>
          <a:stretch>
            <a:fillRect/>
          </a:stretch>
        </p:blipFill>
        <p:spPr bwMode="auto">
          <a:xfrm>
            <a:off x="762000" y="3810001"/>
            <a:ext cx="2819400" cy="2438400"/>
          </a:xfrm>
          <a:prstGeom prst="rect">
            <a:avLst/>
          </a:prstGeom>
          <a:noFill/>
          <a:ln w="9525">
            <a:noFill/>
            <a:miter lim="800000"/>
            <a:headEnd/>
            <a:tailEnd/>
          </a:ln>
        </p:spPr>
      </p:pic>
      <p:sp>
        <p:nvSpPr>
          <p:cNvPr id="9" name="Rectangle 8"/>
          <p:cNvSpPr/>
          <p:nvPr/>
        </p:nvSpPr>
        <p:spPr>
          <a:xfrm>
            <a:off x="381000" y="6172200"/>
            <a:ext cx="4572000" cy="523220"/>
          </a:xfrm>
          <a:prstGeom prst="rect">
            <a:avLst/>
          </a:prstGeom>
        </p:spPr>
        <p:txBody>
          <a:bodyPr>
            <a:spAutoFit/>
          </a:bodyPr>
          <a:lstStyle/>
          <a:p>
            <a:r>
              <a:rPr lang="en-US" sz="1400" dirty="0" smtClean="0"/>
              <a:t>Combing segment k combs the fiber fringe and Carries away those fibers not held by nippers </a:t>
            </a:r>
            <a:endParaRPr 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http://www.nptel.ac.in/courses/116102038/Flash/seq4.JPG"/>
          <p:cNvPicPr/>
          <p:nvPr/>
        </p:nvPicPr>
        <p:blipFill>
          <a:blip r:embed="rId2"/>
          <a:stretch>
            <a:fillRect/>
          </a:stretch>
        </p:blipFill>
        <p:spPr bwMode="auto">
          <a:xfrm>
            <a:off x="304800" y="1219200"/>
            <a:ext cx="3589972" cy="2848292"/>
          </a:xfrm>
          <a:prstGeom prst="rect">
            <a:avLst/>
          </a:prstGeom>
          <a:noFill/>
          <a:ln>
            <a:noFill/>
          </a:ln>
        </p:spPr>
      </p:pic>
      <p:sp>
        <p:nvSpPr>
          <p:cNvPr id="5" name="Rectangle 4"/>
          <p:cNvSpPr/>
          <p:nvPr/>
        </p:nvSpPr>
        <p:spPr>
          <a:xfrm>
            <a:off x="381000" y="4419600"/>
            <a:ext cx="4572000" cy="646331"/>
          </a:xfrm>
          <a:prstGeom prst="rect">
            <a:avLst/>
          </a:prstGeom>
        </p:spPr>
        <p:txBody>
          <a:bodyPr>
            <a:spAutoFit/>
          </a:bodyPr>
          <a:lstStyle/>
          <a:p>
            <a:r>
              <a:rPr lang="en-US" dirty="0" smtClean="0"/>
              <a:t>Nippers open again and move towards the detaching rollers</a:t>
            </a:r>
            <a:endParaRPr lang="en-US" dirty="0"/>
          </a:p>
        </p:txBody>
      </p:sp>
      <p:pic>
        <p:nvPicPr>
          <p:cNvPr id="6" name="Content Placeholder 5" descr="http://www.nptel.ac.in/courses/116102038/Flash/seq5.JPG"/>
          <p:cNvPicPr>
            <a:picLocks noGrp="1"/>
          </p:cNvPicPr>
          <p:nvPr>
            <p:ph idx="1"/>
          </p:nvPr>
        </p:nvPicPr>
        <p:blipFill>
          <a:blip r:embed="rId3"/>
          <a:srcRect/>
          <a:stretch>
            <a:fillRect/>
          </a:stretch>
        </p:blipFill>
        <p:spPr bwMode="auto">
          <a:xfrm>
            <a:off x="4572000" y="1447800"/>
            <a:ext cx="4114800" cy="3154363"/>
          </a:xfrm>
          <a:prstGeom prst="rect">
            <a:avLst/>
          </a:prstGeom>
          <a:noFill/>
          <a:ln w="9525">
            <a:noFill/>
            <a:miter lim="800000"/>
            <a:headEnd/>
            <a:tailEnd/>
          </a:ln>
        </p:spPr>
      </p:pic>
      <p:sp>
        <p:nvSpPr>
          <p:cNvPr id="7" name="Rectangle 6"/>
          <p:cNvSpPr/>
          <p:nvPr/>
        </p:nvSpPr>
        <p:spPr>
          <a:xfrm>
            <a:off x="4572000" y="4419600"/>
            <a:ext cx="4114800" cy="646331"/>
          </a:xfrm>
          <a:prstGeom prst="rect">
            <a:avLst/>
          </a:prstGeom>
        </p:spPr>
        <p:txBody>
          <a:bodyPr wrap="square">
            <a:spAutoFit/>
          </a:bodyPr>
          <a:lstStyle/>
          <a:p>
            <a:r>
              <a:rPr lang="en-US" dirty="0" smtClean="0"/>
              <a:t>Detaching rollers rotate backwards and bring back a part of the material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996</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Introduction to combing </vt:lpstr>
      <vt:lpstr>Slide 2</vt:lpstr>
      <vt:lpstr>Slide 3</vt:lpstr>
      <vt:lpstr>Shortcomings of the Combing Process </vt:lpstr>
      <vt:lpstr>Operations in combing process </vt:lpstr>
      <vt:lpstr>Types of Combers </vt:lpstr>
      <vt:lpstr>Goals of Combing in Different Textile Industries </vt:lpstr>
      <vt:lpstr>Sequence of operations in a Comber </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Introduction to combing </dc:title>
  <dc:creator>Prashant</dc:creator>
  <cp:lastModifiedBy>RJ COMPUTER</cp:lastModifiedBy>
  <cp:revision>10</cp:revision>
  <dcterms:created xsi:type="dcterms:W3CDTF">2006-08-16T00:00:00Z</dcterms:created>
  <dcterms:modified xsi:type="dcterms:W3CDTF">2017-08-20T09:57:37Z</dcterms:modified>
</cp:coreProperties>
</file>